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273" r:id="rId6"/>
    <p:sldId id="1304" r:id="rId7"/>
    <p:sldId id="1286" r:id="rId8"/>
    <p:sldId id="285" r:id="rId9"/>
    <p:sldId id="1293" r:id="rId10"/>
    <p:sldId id="1120" r:id="rId11"/>
    <p:sldId id="287" r:id="rId12"/>
    <p:sldId id="1086" r:id="rId13"/>
    <p:sldId id="1107" r:id="rId14"/>
    <p:sldId id="288" r:id="rId15"/>
    <p:sldId id="289" r:id="rId16"/>
    <p:sldId id="390" r:id="rId17"/>
    <p:sldId id="381" r:id="rId18"/>
    <p:sldId id="355" r:id="rId19"/>
    <p:sldId id="1102" r:id="rId20"/>
    <p:sldId id="348" r:id="rId21"/>
    <p:sldId id="1114" r:id="rId22"/>
    <p:sldId id="1190" r:id="rId23"/>
    <p:sldId id="367" r:id="rId24"/>
    <p:sldId id="1105" r:id="rId25"/>
    <p:sldId id="1124" r:id="rId26"/>
    <p:sldId id="1301" r:id="rId27"/>
    <p:sldId id="1298" r:id="rId28"/>
    <p:sldId id="284" r:id="rId29"/>
    <p:sldId id="1290" r:id="rId30"/>
    <p:sldId id="1288" r:id="rId31"/>
    <p:sldId id="1294" r:id="rId32"/>
    <p:sldId id="379"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ad, Sabrina" initials="SR" lastIdx="5" clrIdx="0"/>
  <p:cmAuthor id="1" name="Microsoft Office User" initials="MOU" lastIdx="7" clrIdx="1">
    <p:extLst>
      <p:ext uri="{19B8F6BF-5375-455C-9EA6-DF929625EA0E}">
        <p15:presenceInfo xmlns:p15="http://schemas.microsoft.com/office/powerpoint/2012/main" userId="Microsoft Office User" providerId="None"/>
      </p:ext>
    </p:extLst>
  </p:cmAuthor>
  <p:cmAuthor id="2" name="Sabrina Read" initials="SR" lastIdx="5" clrIdx="2">
    <p:extLst>
      <p:ext uri="{19B8F6BF-5375-455C-9EA6-DF929625EA0E}">
        <p15:presenceInfo xmlns:p15="http://schemas.microsoft.com/office/powerpoint/2012/main" userId="S::sread2@wisc.edu::bb54cf74-2dd3-49c2-a509-0566bf30ddeb" providerId="AD"/>
      </p:ext>
    </p:extLst>
  </p:cmAuthor>
  <p:cmAuthor id="3" name="Bowman, Robert" initials="BR" lastIdx="11" clrIdx="3">
    <p:extLst>
      <p:ext uri="{19B8F6BF-5375-455C-9EA6-DF929625EA0E}">
        <p15:presenceInfo xmlns:p15="http://schemas.microsoft.com/office/powerpoint/2012/main" userId="S-1-5-21-2011038089-1331910415-1862565094-58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A63"/>
    <a:srgbClr val="EAEAEA"/>
    <a:srgbClr val="00689B"/>
    <a:srgbClr val="CD9D2C"/>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6" autoAdjust="0"/>
    <p:restoredTop sz="66773" autoAdjust="0"/>
  </p:normalViewPr>
  <p:slideViewPr>
    <p:cSldViewPr snapToGrid="0">
      <p:cViewPr varScale="1">
        <p:scale>
          <a:sx n="72" d="100"/>
          <a:sy n="72" d="100"/>
        </p:scale>
        <p:origin x="2898" y="72"/>
      </p:cViewPr>
      <p:guideLst>
        <p:guide orient="horz" pos="2160"/>
        <p:guide pos="2880"/>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956C1-C2EF-F54A-B5E6-5798CE45CC9C}" type="doc">
      <dgm:prSet loTypeId="urn:microsoft.com/office/officeart/2005/8/layout/cycle1" loCatId="cycle" qsTypeId="urn:microsoft.com/office/officeart/2005/8/quickstyle/3d2" qsCatId="3D" csTypeId="urn:microsoft.com/office/officeart/2005/8/colors/accent4_2" csCatId="accent4" phldr="1"/>
      <dgm:spPr/>
      <dgm:t>
        <a:bodyPr/>
        <a:lstStyle/>
        <a:p>
          <a:endParaRPr lang="en-US"/>
        </a:p>
      </dgm:t>
    </dgm:pt>
    <dgm:pt modelId="{03B02D81-45B9-9E4F-BCC1-3DAF887058A1}">
      <dgm:prSet phldrT="[Text]" custT="1"/>
      <dgm:spPr/>
      <dgm:t>
        <a:bodyPr/>
        <a:lstStyle/>
        <a:p>
          <a:r>
            <a:rPr lang="en-US" sz="1600" b="1" dirty="0">
              <a:latin typeface="Times New Roman" panose="02020603050405020304" pitchFamily="18" charset="0"/>
              <a:cs typeface="Times New Roman" panose="02020603050405020304" pitchFamily="18" charset="0"/>
            </a:rPr>
            <a:t>FL Test Administration Manual</a:t>
          </a:r>
        </a:p>
      </dgm:t>
    </dgm:pt>
    <dgm:pt modelId="{F25EA6C7-DB9A-2F4E-A703-79F0D5813C4B}" type="parTrans" cxnId="{EB20B4D1-CB91-E042-B216-6E702B05313C}">
      <dgm:prSet/>
      <dgm:spPr/>
      <dgm:t>
        <a:bodyPr/>
        <a:lstStyle/>
        <a:p>
          <a:endParaRPr lang="en-US"/>
        </a:p>
      </dgm:t>
    </dgm:pt>
    <dgm:pt modelId="{5814BB9A-395F-B346-8CC4-4B1D12408B31}" type="sibTrans" cxnId="{EB20B4D1-CB91-E042-B216-6E702B05313C}">
      <dgm:prSet/>
      <dgm:spPr/>
      <dgm:t>
        <a:bodyPr/>
        <a:lstStyle/>
        <a:p>
          <a:endParaRPr lang="en-US"/>
        </a:p>
      </dgm:t>
    </dgm:pt>
    <dgm:pt modelId="{32252DCA-A01F-1446-8A3E-E35276848AB1}">
      <dgm:prSet phldrT="[Text]" custT="1"/>
      <dgm:spPr/>
      <dgm:t>
        <a:bodyPr/>
        <a:lstStyle/>
        <a:p>
          <a:r>
            <a:rPr lang="en-US" sz="1600" b="1" dirty="0">
              <a:latin typeface="Times New Roman" panose="02020603050405020304" pitchFamily="18" charset="0"/>
              <a:cs typeface="Times New Roman" panose="02020603050405020304" pitchFamily="18" charset="0"/>
            </a:rPr>
            <a:t>FL Accessibility and Accommodation Manual</a:t>
          </a:r>
        </a:p>
      </dgm:t>
    </dgm:pt>
    <dgm:pt modelId="{5836553C-2BC6-2544-8F03-A95934F5E4A6}" type="parTrans" cxnId="{85905D85-05DF-BE4A-AA41-2076966D2949}">
      <dgm:prSet/>
      <dgm:spPr/>
      <dgm:t>
        <a:bodyPr/>
        <a:lstStyle/>
        <a:p>
          <a:endParaRPr lang="en-US"/>
        </a:p>
      </dgm:t>
    </dgm:pt>
    <dgm:pt modelId="{B3941FBF-1062-C242-834E-8F3C55C86199}" type="sibTrans" cxnId="{85905D85-05DF-BE4A-AA41-2076966D2949}">
      <dgm:prSet/>
      <dgm:spPr/>
      <dgm:t>
        <a:bodyPr/>
        <a:lstStyle/>
        <a:p>
          <a:endParaRPr lang="en-US"/>
        </a:p>
      </dgm:t>
    </dgm:pt>
    <dgm:pt modelId="{CF6BDCD0-07D5-4E65-8111-6C3A8FE92A42}">
      <dgm:prSet phldrT="[Text]" custT="1"/>
      <dgm:spPr/>
      <dgm:t>
        <a:bodyPr/>
        <a:lstStyle/>
        <a:p>
          <a:r>
            <a:rPr lang="en-US" sz="1600" b="1" dirty="0">
              <a:latin typeface="Times New Roman" panose="02020603050405020304" pitchFamily="18" charset="0"/>
              <a:cs typeface="Times New Roman" panose="02020603050405020304" pitchFamily="18" charset="0"/>
            </a:rPr>
            <a:t>FL ACCESS Checklist</a:t>
          </a:r>
        </a:p>
      </dgm:t>
    </dgm:pt>
    <dgm:pt modelId="{179B0D7B-F943-48A3-BD63-FB4DFD9A603F}" type="parTrans" cxnId="{54EC43CC-367A-4B3E-8A73-989AD8DA3740}">
      <dgm:prSet/>
      <dgm:spPr/>
      <dgm:t>
        <a:bodyPr/>
        <a:lstStyle/>
        <a:p>
          <a:endParaRPr lang="en-US"/>
        </a:p>
      </dgm:t>
    </dgm:pt>
    <dgm:pt modelId="{95B639C8-B82B-403B-9035-190EE8174111}" type="sibTrans" cxnId="{54EC43CC-367A-4B3E-8A73-989AD8DA3740}">
      <dgm:prSet/>
      <dgm:spPr/>
      <dgm:t>
        <a:bodyPr/>
        <a:lstStyle/>
        <a:p>
          <a:endParaRPr lang="en-US"/>
        </a:p>
      </dgm:t>
    </dgm:pt>
    <dgm:pt modelId="{5A0866DA-612C-4F43-AB8E-FD66DDE216F8}">
      <dgm:prSet phldrT="[Text]" custT="1"/>
      <dgm:spPr/>
      <dgm:t>
        <a:bodyPr/>
        <a:lstStyle/>
        <a:p>
          <a:r>
            <a:rPr lang="en-US" sz="1600" b="1" dirty="0">
              <a:latin typeface="Times New Roman" panose="02020603050405020304" pitchFamily="18" charset="0"/>
              <a:cs typeface="Times New Roman" panose="02020603050405020304" pitchFamily="18" charset="0"/>
            </a:rPr>
            <a:t>DAC Resources</a:t>
          </a:r>
        </a:p>
      </dgm:t>
    </dgm:pt>
    <dgm:pt modelId="{FA951F25-17C4-184A-8A34-93F3A61A50A8}" type="parTrans" cxnId="{20DD0FFE-BA3A-A543-891E-47358FC85BB1}">
      <dgm:prSet/>
      <dgm:spPr/>
      <dgm:t>
        <a:bodyPr/>
        <a:lstStyle/>
        <a:p>
          <a:endParaRPr lang="en-US"/>
        </a:p>
      </dgm:t>
    </dgm:pt>
    <dgm:pt modelId="{0CCD586A-7056-8B43-9122-C57401D1926A}" type="sibTrans" cxnId="{20DD0FFE-BA3A-A543-891E-47358FC85BB1}">
      <dgm:prSet/>
      <dgm:spPr/>
      <dgm:t>
        <a:bodyPr/>
        <a:lstStyle/>
        <a:p>
          <a:endParaRPr lang="en-US"/>
        </a:p>
      </dgm:t>
    </dgm:pt>
    <dgm:pt modelId="{C3ED00BD-933A-3E46-B8E0-D0367C70ED42}">
      <dgm:prSet phldrT="[Text]" custT="1"/>
      <dgm:spPr/>
      <dgm:t>
        <a:bodyPr/>
        <a:lstStyle/>
        <a:p>
          <a:r>
            <a:rPr lang="en-US" sz="1600" b="1" dirty="0">
              <a:latin typeface="Times New Roman" panose="02020603050405020304" pitchFamily="18" charset="0"/>
              <a:cs typeface="Times New Roman" panose="02020603050405020304" pitchFamily="18" charset="0"/>
            </a:rPr>
            <a:t>WIDA AMS User Guide</a:t>
          </a:r>
        </a:p>
      </dgm:t>
    </dgm:pt>
    <dgm:pt modelId="{BF29CD55-0C38-414D-A30D-DA1F192FD8E8}" type="sibTrans" cxnId="{83BA9CAF-D05D-2144-B3AC-275D3C16462C}">
      <dgm:prSet/>
      <dgm:spPr/>
      <dgm:t>
        <a:bodyPr/>
        <a:lstStyle/>
        <a:p>
          <a:endParaRPr lang="en-US"/>
        </a:p>
      </dgm:t>
    </dgm:pt>
    <dgm:pt modelId="{E88060BF-2686-3F4E-91C1-665F157271E7}" type="parTrans" cxnId="{83BA9CAF-D05D-2144-B3AC-275D3C16462C}">
      <dgm:prSet/>
      <dgm:spPr/>
      <dgm:t>
        <a:bodyPr/>
        <a:lstStyle/>
        <a:p>
          <a:endParaRPr lang="en-US"/>
        </a:p>
      </dgm:t>
    </dgm:pt>
    <dgm:pt modelId="{38DBFB92-FAB9-C04D-A4CD-F1E9078863A3}" type="pres">
      <dgm:prSet presAssocID="{F61956C1-C2EF-F54A-B5E6-5798CE45CC9C}" presName="cycle" presStyleCnt="0">
        <dgm:presLayoutVars>
          <dgm:dir/>
          <dgm:resizeHandles val="exact"/>
        </dgm:presLayoutVars>
      </dgm:prSet>
      <dgm:spPr/>
    </dgm:pt>
    <dgm:pt modelId="{90B196BC-16AB-BD41-BF5A-B5516C0710FD}" type="pres">
      <dgm:prSet presAssocID="{5A0866DA-612C-4F43-AB8E-FD66DDE216F8}" presName="dummy" presStyleCnt="0"/>
      <dgm:spPr/>
    </dgm:pt>
    <dgm:pt modelId="{E39D6731-752A-F042-BAE3-1046EA2D57B5}" type="pres">
      <dgm:prSet presAssocID="{5A0866DA-612C-4F43-AB8E-FD66DDE216F8}" presName="node" presStyleLbl="revTx" presStyleIdx="0" presStyleCnt="5">
        <dgm:presLayoutVars>
          <dgm:bulletEnabled val="1"/>
        </dgm:presLayoutVars>
      </dgm:prSet>
      <dgm:spPr/>
    </dgm:pt>
    <dgm:pt modelId="{DB9873D0-FB6D-C546-831D-A1D4D8B11AF4}" type="pres">
      <dgm:prSet presAssocID="{0CCD586A-7056-8B43-9122-C57401D1926A}" presName="sibTrans" presStyleLbl="node1" presStyleIdx="0" presStyleCnt="5"/>
      <dgm:spPr/>
    </dgm:pt>
    <dgm:pt modelId="{A8588E27-3FDB-FC49-90C2-65A5714D5072}" type="pres">
      <dgm:prSet presAssocID="{03B02D81-45B9-9E4F-BCC1-3DAF887058A1}" presName="dummy" presStyleCnt="0"/>
      <dgm:spPr/>
    </dgm:pt>
    <dgm:pt modelId="{35AE493F-3455-274C-A3B5-F3297ACBAFE0}" type="pres">
      <dgm:prSet presAssocID="{03B02D81-45B9-9E4F-BCC1-3DAF887058A1}" presName="node" presStyleLbl="revTx" presStyleIdx="1" presStyleCnt="5" custScaleX="121402">
        <dgm:presLayoutVars>
          <dgm:bulletEnabled val="1"/>
        </dgm:presLayoutVars>
      </dgm:prSet>
      <dgm:spPr/>
    </dgm:pt>
    <dgm:pt modelId="{CB347891-9F1E-DE4A-9B6E-8CEC4B5DE558}" type="pres">
      <dgm:prSet presAssocID="{5814BB9A-395F-B346-8CC4-4B1D12408B31}" presName="sibTrans" presStyleLbl="node1" presStyleIdx="1" presStyleCnt="5"/>
      <dgm:spPr/>
    </dgm:pt>
    <dgm:pt modelId="{AB349905-6A81-EF4E-85A0-01674A8A3452}" type="pres">
      <dgm:prSet presAssocID="{32252DCA-A01F-1446-8A3E-E35276848AB1}" presName="dummy" presStyleCnt="0"/>
      <dgm:spPr/>
    </dgm:pt>
    <dgm:pt modelId="{FFC5C821-316D-AE45-9F80-D3067B37388C}" type="pres">
      <dgm:prSet presAssocID="{32252DCA-A01F-1446-8A3E-E35276848AB1}" presName="node" presStyleLbl="revTx" presStyleIdx="2" presStyleCnt="5" custScaleX="144462">
        <dgm:presLayoutVars>
          <dgm:bulletEnabled val="1"/>
        </dgm:presLayoutVars>
      </dgm:prSet>
      <dgm:spPr/>
    </dgm:pt>
    <dgm:pt modelId="{0CEB0CC4-74DA-B142-864F-CAD13ED63335}" type="pres">
      <dgm:prSet presAssocID="{B3941FBF-1062-C242-834E-8F3C55C86199}" presName="sibTrans" presStyleLbl="node1" presStyleIdx="2" presStyleCnt="5"/>
      <dgm:spPr/>
    </dgm:pt>
    <dgm:pt modelId="{328F43CE-1B15-B246-B48C-B070BF77A3F7}" type="pres">
      <dgm:prSet presAssocID="{C3ED00BD-933A-3E46-B8E0-D0367C70ED42}" presName="dummy" presStyleCnt="0"/>
      <dgm:spPr/>
    </dgm:pt>
    <dgm:pt modelId="{FE07B6CB-F233-8B4D-812D-D0B008070348}" type="pres">
      <dgm:prSet presAssocID="{C3ED00BD-933A-3E46-B8E0-D0367C70ED42}" presName="node" presStyleLbl="revTx" presStyleIdx="3" presStyleCnt="5">
        <dgm:presLayoutVars>
          <dgm:bulletEnabled val="1"/>
        </dgm:presLayoutVars>
      </dgm:prSet>
      <dgm:spPr/>
    </dgm:pt>
    <dgm:pt modelId="{DF0D80C2-850F-284A-80E7-F2C0517708FB}" type="pres">
      <dgm:prSet presAssocID="{BF29CD55-0C38-414D-A30D-DA1F192FD8E8}" presName="sibTrans" presStyleLbl="node1" presStyleIdx="3" presStyleCnt="5"/>
      <dgm:spPr/>
    </dgm:pt>
    <dgm:pt modelId="{55ED913F-DECA-7240-B762-2A05C5798FB6}" type="pres">
      <dgm:prSet presAssocID="{CF6BDCD0-07D5-4E65-8111-6C3A8FE92A42}" presName="dummy" presStyleCnt="0"/>
      <dgm:spPr/>
    </dgm:pt>
    <dgm:pt modelId="{E3F6DD41-5D5D-B943-B17F-C6E33BF151C5}" type="pres">
      <dgm:prSet presAssocID="{CF6BDCD0-07D5-4E65-8111-6C3A8FE92A42}" presName="node" presStyleLbl="revTx" presStyleIdx="4" presStyleCnt="5">
        <dgm:presLayoutVars>
          <dgm:bulletEnabled val="1"/>
        </dgm:presLayoutVars>
      </dgm:prSet>
      <dgm:spPr/>
    </dgm:pt>
    <dgm:pt modelId="{1D7D1BF9-B1FC-344E-9423-B19BB3A11CE5}" type="pres">
      <dgm:prSet presAssocID="{95B639C8-B82B-403B-9035-190EE8174111}" presName="sibTrans" presStyleLbl="node1" presStyleIdx="4" presStyleCnt="5"/>
      <dgm:spPr/>
    </dgm:pt>
  </dgm:ptLst>
  <dgm:cxnLst>
    <dgm:cxn modelId="{3A93F210-3FA8-D347-BF31-2BD47807398F}" type="presOf" srcId="{5A0866DA-612C-4F43-AB8E-FD66DDE216F8}" destId="{E39D6731-752A-F042-BAE3-1046EA2D57B5}" srcOrd="0" destOrd="0" presId="urn:microsoft.com/office/officeart/2005/8/layout/cycle1"/>
    <dgm:cxn modelId="{2DA5F936-C24B-6E41-A1E8-77C1013A8D52}" type="presOf" srcId="{B3941FBF-1062-C242-834E-8F3C55C86199}" destId="{0CEB0CC4-74DA-B142-864F-CAD13ED63335}" srcOrd="0" destOrd="0" presId="urn:microsoft.com/office/officeart/2005/8/layout/cycle1"/>
    <dgm:cxn modelId="{C57F986C-F3C8-7240-B433-4638EBFD44BC}" type="presOf" srcId="{32252DCA-A01F-1446-8A3E-E35276848AB1}" destId="{FFC5C821-316D-AE45-9F80-D3067B37388C}" srcOrd="0" destOrd="0" presId="urn:microsoft.com/office/officeart/2005/8/layout/cycle1"/>
    <dgm:cxn modelId="{85905D85-05DF-BE4A-AA41-2076966D2949}" srcId="{F61956C1-C2EF-F54A-B5E6-5798CE45CC9C}" destId="{32252DCA-A01F-1446-8A3E-E35276848AB1}" srcOrd="2" destOrd="0" parTransId="{5836553C-2BC6-2544-8F03-A95934F5E4A6}" sibTransId="{B3941FBF-1062-C242-834E-8F3C55C86199}"/>
    <dgm:cxn modelId="{C09F378B-5166-E94C-BAE1-9396E8DF7727}" type="presOf" srcId="{03B02D81-45B9-9E4F-BCC1-3DAF887058A1}" destId="{35AE493F-3455-274C-A3B5-F3297ACBAFE0}" srcOrd="0" destOrd="0" presId="urn:microsoft.com/office/officeart/2005/8/layout/cycle1"/>
    <dgm:cxn modelId="{B4BEED9D-33E4-B540-A1A1-2552D1FABFD0}" type="presOf" srcId="{C3ED00BD-933A-3E46-B8E0-D0367C70ED42}" destId="{FE07B6CB-F233-8B4D-812D-D0B008070348}" srcOrd="0" destOrd="0" presId="urn:microsoft.com/office/officeart/2005/8/layout/cycle1"/>
    <dgm:cxn modelId="{E37054A6-0061-F345-9ECB-90260A5C2DBE}" type="presOf" srcId="{BF29CD55-0C38-414D-A30D-DA1F192FD8E8}" destId="{DF0D80C2-850F-284A-80E7-F2C0517708FB}" srcOrd="0" destOrd="0" presId="urn:microsoft.com/office/officeart/2005/8/layout/cycle1"/>
    <dgm:cxn modelId="{2E0387A6-7407-054D-BF22-747D366D7A0B}" type="presOf" srcId="{95B639C8-B82B-403B-9035-190EE8174111}" destId="{1D7D1BF9-B1FC-344E-9423-B19BB3A11CE5}" srcOrd="0" destOrd="0" presId="urn:microsoft.com/office/officeart/2005/8/layout/cycle1"/>
    <dgm:cxn modelId="{83BA9CAF-D05D-2144-B3AC-275D3C16462C}" srcId="{F61956C1-C2EF-F54A-B5E6-5798CE45CC9C}" destId="{C3ED00BD-933A-3E46-B8E0-D0367C70ED42}" srcOrd="3" destOrd="0" parTransId="{E88060BF-2686-3F4E-91C1-665F157271E7}" sibTransId="{BF29CD55-0C38-414D-A30D-DA1F192FD8E8}"/>
    <dgm:cxn modelId="{6E1AFCB0-F44E-C840-AB03-0B702DCD4CB5}" type="presOf" srcId="{0CCD586A-7056-8B43-9122-C57401D1926A}" destId="{DB9873D0-FB6D-C546-831D-A1D4D8B11AF4}" srcOrd="0" destOrd="0" presId="urn:microsoft.com/office/officeart/2005/8/layout/cycle1"/>
    <dgm:cxn modelId="{DB09CBBA-CB0F-C14B-800B-BCA0BF815CEE}" type="presOf" srcId="{5814BB9A-395F-B346-8CC4-4B1D12408B31}" destId="{CB347891-9F1E-DE4A-9B6E-8CEC4B5DE558}" srcOrd="0" destOrd="0" presId="urn:microsoft.com/office/officeart/2005/8/layout/cycle1"/>
    <dgm:cxn modelId="{54EC43CC-367A-4B3E-8A73-989AD8DA3740}" srcId="{F61956C1-C2EF-F54A-B5E6-5798CE45CC9C}" destId="{CF6BDCD0-07D5-4E65-8111-6C3A8FE92A42}" srcOrd="4" destOrd="0" parTransId="{179B0D7B-F943-48A3-BD63-FB4DFD9A603F}" sibTransId="{95B639C8-B82B-403B-9035-190EE8174111}"/>
    <dgm:cxn modelId="{EB20B4D1-CB91-E042-B216-6E702B05313C}" srcId="{F61956C1-C2EF-F54A-B5E6-5798CE45CC9C}" destId="{03B02D81-45B9-9E4F-BCC1-3DAF887058A1}" srcOrd="1" destOrd="0" parTransId="{F25EA6C7-DB9A-2F4E-A703-79F0D5813C4B}" sibTransId="{5814BB9A-395F-B346-8CC4-4B1D12408B31}"/>
    <dgm:cxn modelId="{5ECC48D7-2402-3A44-B9B8-4CC4D42204D8}" type="presOf" srcId="{CF6BDCD0-07D5-4E65-8111-6C3A8FE92A42}" destId="{E3F6DD41-5D5D-B943-B17F-C6E33BF151C5}" srcOrd="0" destOrd="0" presId="urn:microsoft.com/office/officeart/2005/8/layout/cycle1"/>
    <dgm:cxn modelId="{FC4A31DE-B55B-964C-BB83-2D24E6C344A1}" type="presOf" srcId="{F61956C1-C2EF-F54A-B5E6-5798CE45CC9C}" destId="{38DBFB92-FAB9-C04D-A4CD-F1E9078863A3}" srcOrd="0" destOrd="0" presId="urn:microsoft.com/office/officeart/2005/8/layout/cycle1"/>
    <dgm:cxn modelId="{20DD0FFE-BA3A-A543-891E-47358FC85BB1}" srcId="{F61956C1-C2EF-F54A-B5E6-5798CE45CC9C}" destId="{5A0866DA-612C-4F43-AB8E-FD66DDE216F8}" srcOrd="0" destOrd="0" parTransId="{FA951F25-17C4-184A-8A34-93F3A61A50A8}" sibTransId="{0CCD586A-7056-8B43-9122-C57401D1926A}"/>
    <dgm:cxn modelId="{04FFF064-B759-E640-853C-7EA557868820}" type="presParOf" srcId="{38DBFB92-FAB9-C04D-A4CD-F1E9078863A3}" destId="{90B196BC-16AB-BD41-BF5A-B5516C0710FD}" srcOrd="0" destOrd="0" presId="urn:microsoft.com/office/officeart/2005/8/layout/cycle1"/>
    <dgm:cxn modelId="{A04398F8-370E-D647-8C65-8556FCF2AD8A}" type="presParOf" srcId="{38DBFB92-FAB9-C04D-A4CD-F1E9078863A3}" destId="{E39D6731-752A-F042-BAE3-1046EA2D57B5}" srcOrd="1" destOrd="0" presId="urn:microsoft.com/office/officeart/2005/8/layout/cycle1"/>
    <dgm:cxn modelId="{623ED424-1888-6545-B97C-AC8578AC4C60}" type="presParOf" srcId="{38DBFB92-FAB9-C04D-A4CD-F1E9078863A3}" destId="{DB9873D0-FB6D-C546-831D-A1D4D8B11AF4}" srcOrd="2" destOrd="0" presId="urn:microsoft.com/office/officeart/2005/8/layout/cycle1"/>
    <dgm:cxn modelId="{E91575E7-E33B-7F48-BC71-9380A0289736}" type="presParOf" srcId="{38DBFB92-FAB9-C04D-A4CD-F1E9078863A3}" destId="{A8588E27-3FDB-FC49-90C2-65A5714D5072}" srcOrd="3" destOrd="0" presId="urn:microsoft.com/office/officeart/2005/8/layout/cycle1"/>
    <dgm:cxn modelId="{CBDD1F9F-14A5-1544-9821-7B75FA8A221B}" type="presParOf" srcId="{38DBFB92-FAB9-C04D-A4CD-F1E9078863A3}" destId="{35AE493F-3455-274C-A3B5-F3297ACBAFE0}" srcOrd="4" destOrd="0" presId="urn:microsoft.com/office/officeart/2005/8/layout/cycle1"/>
    <dgm:cxn modelId="{C293F3D5-6772-5E4B-87CA-567E4BAD62B0}" type="presParOf" srcId="{38DBFB92-FAB9-C04D-A4CD-F1E9078863A3}" destId="{CB347891-9F1E-DE4A-9B6E-8CEC4B5DE558}" srcOrd="5" destOrd="0" presId="urn:microsoft.com/office/officeart/2005/8/layout/cycle1"/>
    <dgm:cxn modelId="{2BEF80D8-F8C2-AE48-8DDC-4B6EEE87B05A}" type="presParOf" srcId="{38DBFB92-FAB9-C04D-A4CD-F1E9078863A3}" destId="{AB349905-6A81-EF4E-85A0-01674A8A3452}" srcOrd="6" destOrd="0" presId="urn:microsoft.com/office/officeart/2005/8/layout/cycle1"/>
    <dgm:cxn modelId="{E8B09FBD-2B4B-B140-B875-4E6C46E7CA9F}" type="presParOf" srcId="{38DBFB92-FAB9-C04D-A4CD-F1E9078863A3}" destId="{FFC5C821-316D-AE45-9F80-D3067B37388C}" srcOrd="7" destOrd="0" presId="urn:microsoft.com/office/officeart/2005/8/layout/cycle1"/>
    <dgm:cxn modelId="{53FCC42B-2892-0144-9140-86BD3D05DDC7}" type="presParOf" srcId="{38DBFB92-FAB9-C04D-A4CD-F1E9078863A3}" destId="{0CEB0CC4-74DA-B142-864F-CAD13ED63335}" srcOrd="8" destOrd="0" presId="urn:microsoft.com/office/officeart/2005/8/layout/cycle1"/>
    <dgm:cxn modelId="{A614ED32-D5F2-3444-BD44-7236C22BFC9D}" type="presParOf" srcId="{38DBFB92-FAB9-C04D-A4CD-F1E9078863A3}" destId="{328F43CE-1B15-B246-B48C-B070BF77A3F7}" srcOrd="9" destOrd="0" presId="urn:microsoft.com/office/officeart/2005/8/layout/cycle1"/>
    <dgm:cxn modelId="{59C35258-4B8A-0544-AFED-E806C28749E0}" type="presParOf" srcId="{38DBFB92-FAB9-C04D-A4CD-F1E9078863A3}" destId="{FE07B6CB-F233-8B4D-812D-D0B008070348}" srcOrd="10" destOrd="0" presId="urn:microsoft.com/office/officeart/2005/8/layout/cycle1"/>
    <dgm:cxn modelId="{AAF74100-9A7E-AA40-85F9-4B2C24FB588A}" type="presParOf" srcId="{38DBFB92-FAB9-C04D-A4CD-F1E9078863A3}" destId="{DF0D80C2-850F-284A-80E7-F2C0517708FB}" srcOrd="11" destOrd="0" presId="urn:microsoft.com/office/officeart/2005/8/layout/cycle1"/>
    <dgm:cxn modelId="{01FEF639-506C-D649-80A0-1CF0E86247DC}" type="presParOf" srcId="{38DBFB92-FAB9-C04D-A4CD-F1E9078863A3}" destId="{55ED913F-DECA-7240-B762-2A05C5798FB6}" srcOrd="12" destOrd="0" presId="urn:microsoft.com/office/officeart/2005/8/layout/cycle1"/>
    <dgm:cxn modelId="{F8E9FB99-728C-944D-9A5D-F47CE072CD6E}" type="presParOf" srcId="{38DBFB92-FAB9-C04D-A4CD-F1E9078863A3}" destId="{E3F6DD41-5D5D-B943-B17F-C6E33BF151C5}" srcOrd="13" destOrd="0" presId="urn:microsoft.com/office/officeart/2005/8/layout/cycle1"/>
    <dgm:cxn modelId="{686024FF-F86F-BF42-81F8-B063AD8A319C}" type="presParOf" srcId="{38DBFB92-FAB9-C04D-A4CD-F1E9078863A3}" destId="{1D7D1BF9-B1FC-344E-9423-B19BB3A11CE5}" srcOrd="14"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D6731-752A-F042-BAE3-1046EA2D57B5}">
      <dsp:nvSpPr>
        <dsp:cNvPr id="0" name=""/>
        <dsp:cNvSpPr/>
      </dsp:nvSpPr>
      <dsp:spPr>
        <a:xfrm>
          <a:off x="3334089" y="33681"/>
          <a:ext cx="1159808" cy="115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DAC Resources</a:t>
          </a:r>
        </a:p>
      </dsp:txBody>
      <dsp:txXfrm>
        <a:off x="3334089" y="33681"/>
        <a:ext cx="1159808" cy="1159808"/>
      </dsp:txXfrm>
    </dsp:sp>
    <dsp:sp modelId="{DB9873D0-FB6D-C546-831D-A1D4D8B11AF4}">
      <dsp:nvSpPr>
        <dsp:cNvPr id="0" name=""/>
        <dsp:cNvSpPr/>
      </dsp:nvSpPr>
      <dsp:spPr>
        <a:xfrm>
          <a:off x="603559" y="-140"/>
          <a:ext cx="4351277" cy="4351277"/>
        </a:xfrm>
        <a:prstGeom prst="circularArrow">
          <a:avLst>
            <a:gd name="adj1" fmla="val 5198"/>
            <a:gd name="adj2" fmla="val 335728"/>
            <a:gd name="adj3" fmla="val 21293996"/>
            <a:gd name="adj4" fmla="val 19765578"/>
            <a:gd name="adj5" fmla="val 606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AE493F-3455-274C-A3B5-F3297ACBAFE0}">
      <dsp:nvSpPr>
        <dsp:cNvPr id="0" name=""/>
        <dsp:cNvSpPr/>
      </dsp:nvSpPr>
      <dsp:spPr>
        <a:xfrm>
          <a:off x="3911320" y="2192190"/>
          <a:ext cx="1408031" cy="115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FL Test Administration Manual</a:t>
          </a:r>
        </a:p>
      </dsp:txBody>
      <dsp:txXfrm>
        <a:off x="3911320" y="2192190"/>
        <a:ext cx="1408031" cy="1159808"/>
      </dsp:txXfrm>
    </dsp:sp>
    <dsp:sp modelId="{CB347891-9F1E-DE4A-9B6E-8CEC4B5DE558}">
      <dsp:nvSpPr>
        <dsp:cNvPr id="0" name=""/>
        <dsp:cNvSpPr/>
      </dsp:nvSpPr>
      <dsp:spPr>
        <a:xfrm>
          <a:off x="603559" y="-140"/>
          <a:ext cx="4351277" cy="4351277"/>
        </a:xfrm>
        <a:prstGeom prst="circularArrow">
          <a:avLst>
            <a:gd name="adj1" fmla="val 5198"/>
            <a:gd name="adj2" fmla="val 335728"/>
            <a:gd name="adj3" fmla="val 3521271"/>
            <a:gd name="adj4" fmla="val 2252715"/>
            <a:gd name="adj5" fmla="val 606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FC5C821-316D-AE45-9F80-D3067B37388C}">
      <dsp:nvSpPr>
        <dsp:cNvPr id="0" name=""/>
        <dsp:cNvSpPr/>
      </dsp:nvSpPr>
      <dsp:spPr>
        <a:xfrm>
          <a:off x="1941457" y="3526223"/>
          <a:ext cx="1675483" cy="115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FL Accessibility and Accommodation Manual</a:t>
          </a:r>
        </a:p>
      </dsp:txBody>
      <dsp:txXfrm>
        <a:off x="1941457" y="3526223"/>
        <a:ext cx="1675483" cy="1159808"/>
      </dsp:txXfrm>
    </dsp:sp>
    <dsp:sp modelId="{0CEB0CC4-74DA-B142-864F-CAD13ED63335}">
      <dsp:nvSpPr>
        <dsp:cNvPr id="0" name=""/>
        <dsp:cNvSpPr/>
      </dsp:nvSpPr>
      <dsp:spPr>
        <a:xfrm>
          <a:off x="603559" y="-140"/>
          <a:ext cx="4351277" cy="4351277"/>
        </a:xfrm>
        <a:prstGeom prst="circularArrow">
          <a:avLst>
            <a:gd name="adj1" fmla="val 5198"/>
            <a:gd name="adj2" fmla="val 335728"/>
            <a:gd name="adj3" fmla="val 8211558"/>
            <a:gd name="adj4" fmla="val 6943001"/>
            <a:gd name="adj5" fmla="val 606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07B6CB-F233-8B4D-812D-D0B008070348}">
      <dsp:nvSpPr>
        <dsp:cNvPr id="0" name=""/>
        <dsp:cNvSpPr/>
      </dsp:nvSpPr>
      <dsp:spPr>
        <a:xfrm>
          <a:off x="363156" y="2192190"/>
          <a:ext cx="1159808" cy="115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WIDA AMS User Guide</a:t>
          </a:r>
        </a:p>
      </dsp:txBody>
      <dsp:txXfrm>
        <a:off x="363156" y="2192190"/>
        <a:ext cx="1159808" cy="1159808"/>
      </dsp:txXfrm>
    </dsp:sp>
    <dsp:sp modelId="{DF0D80C2-850F-284A-80E7-F2C0517708FB}">
      <dsp:nvSpPr>
        <dsp:cNvPr id="0" name=""/>
        <dsp:cNvSpPr/>
      </dsp:nvSpPr>
      <dsp:spPr>
        <a:xfrm>
          <a:off x="603559" y="-140"/>
          <a:ext cx="4351277" cy="4351277"/>
        </a:xfrm>
        <a:prstGeom prst="circularArrow">
          <a:avLst>
            <a:gd name="adj1" fmla="val 5198"/>
            <a:gd name="adj2" fmla="val 335728"/>
            <a:gd name="adj3" fmla="val 12298694"/>
            <a:gd name="adj4" fmla="val 10770276"/>
            <a:gd name="adj5" fmla="val 606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3F6DD41-5D5D-B943-B17F-C6E33BF151C5}">
      <dsp:nvSpPr>
        <dsp:cNvPr id="0" name=""/>
        <dsp:cNvSpPr/>
      </dsp:nvSpPr>
      <dsp:spPr>
        <a:xfrm>
          <a:off x="1064499" y="33681"/>
          <a:ext cx="1159808" cy="115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FL ACCESS Checklist</a:t>
          </a:r>
        </a:p>
      </dsp:txBody>
      <dsp:txXfrm>
        <a:off x="1064499" y="33681"/>
        <a:ext cx="1159808" cy="1159808"/>
      </dsp:txXfrm>
    </dsp:sp>
    <dsp:sp modelId="{1D7D1BF9-B1FC-344E-9423-B19BB3A11CE5}">
      <dsp:nvSpPr>
        <dsp:cNvPr id="0" name=""/>
        <dsp:cNvSpPr/>
      </dsp:nvSpPr>
      <dsp:spPr>
        <a:xfrm>
          <a:off x="603559" y="-140"/>
          <a:ext cx="4351277" cy="4351277"/>
        </a:xfrm>
        <a:prstGeom prst="circularArrow">
          <a:avLst>
            <a:gd name="adj1" fmla="val 5198"/>
            <a:gd name="adj2" fmla="val 335728"/>
            <a:gd name="adj3" fmla="val 16866466"/>
            <a:gd name="adj4" fmla="val 15197806"/>
            <a:gd name="adj5" fmla="val 606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vl1pPr>
          </a:lstStyle>
          <a:p>
            <a:pPr>
              <a:defRPr/>
            </a:pPr>
            <a:fld id="{9C8DA31F-25A3-4CB0-AA00-5D801089E392}" type="datetimeFigureOut">
              <a:rPr lang="en-US"/>
              <a:pPr>
                <a:defRPr/>
              </a:pPr>
              <a:t>9/18/2023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smtClean="0"/>
            </a:lvl1pPr>
          </a:lstStyle>
          <a:p>
            <a:pPr>
              <a:defRPr/>
            </a:pPr>
            <a:fld id="{107528AD-3903-44F3-9EAB-676BA7DD0DB8}" type="slidenum">
              <a:rPr lang="en-US"/>
              <a:pPr>
                <a:defRPr/>
              </a:pPr>
              <a:t>‹#›</a:t>
            </a:fld>
            <a:endParaRPr lang="en-US"/>
          </a:p>
        </p:txBody>
      </p:sp>
    </p:spTree>
    <p:extLst>
      <p:ext uri="{BB962C8B-B14F-4D97-AF65-F5344CB8AC3E}">
        <p14:creationId xmlns:p14="http://schemas.microsoft.com/office/powerpoint/2010/main" val="173752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cs typeface="Arial" pitchFamily="34" charset="0"/>
              </a:defRPr>
            </a:lvl1pPr>
          </a:lstStyle>
          <a:p>
            <a:pPr>
              <a:defRPr/>
            </a:pPr>
            <a:fld id="{56D04AFA-4072-4B84-A5A6-B0EB91FF392A}" type="datetimeFigureOut">
              <a:rPr lang="en-US"/>
              <a:pPr>
                <a:defRPr/>
              </a:pPr>
              <a:t>9/18/2023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cs typeface="Arial" pitchFamily="34" charset="0"/>
              </a:defRPr>
            </a:lvl1pPr>
          </a:lstStyle>
          <a:p>
            <a:pPr>
              <a:defRPr/>
            </a:pPr>
            <a:fld id="{8F5AA49E-F9CE-4B35-A5BE-46F8B5B33C0D}" type="slidenum">
              <a:rPr lang="en-US"/>
              <a:pPr>
                <a:defRPr/>
              </a:pPr>
              <a:t>‹#›</a:t>
            </a:fld>
            <a:endParaRPr lang="en-US"/>
          </a:p>
        </p:txBody>
      </p:sp>
    </p:spTree>
    <p:extLst>
      <p:ext uri="{BB962C8B-B14F-4D97-AF65-F5344CB8AC3E}">
        <p14:creationId xmlns:p14="http://schemas.microsoft.com/office/powerpoint/2010/main" val="623571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uwmadison.co1.qualtrics.com/jfe/form/SV_bOqJBtuzGgtG7n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A579560-105A-41C9-B3E2-49E1B6F0C28E}" type="slidenum">
              <a:rPr lang="en-US" altLang="en-US" smtClean="0"/>
              <a:pPr eaLnBrk="1" hangingPunct="1"/>
              <a:t>1</a:t>
            </a:fld>
            <a:endParaRPr lang="en-US" altLang="en-US"/>
          </a:p>
        </p:txBody>
      </p:sp>
    </p:spTree>
    <p:extLst>
      <p:ext uri="{BB962C8B-B14F-4D97-AF65-F5344CB8AC3E}">
        <p14:creationId xmlns:p14="http://schemas.microsoft.com/office/powerpoint/2010/main" val="284616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B958885-03A3-4395-98B2-96DF209B47CD}" type="slidenum">
              <a:rPr lang="en-US" altLang="en-US" smtClean="0"/>
              <a:pPr eaLnBrk="1" hangingPunct="1"/>
              <a:t>11</a:t>
            </a:fld>
            <a:endParaRPr lang="en-US" altLang="en-US"/>
          </a:p>
        </p:txBody>
      </p:sp>
    </p:spTree>
    <p:extLst>
      <p:ext uri="{BB962C8B-B14F-4D97-AF65-F5344CB8AC3E}">
        <p14:creationId xmlns:p14="http://schemas.microsoft.com/office/powerpoint/2010/main" val="40943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1B8ED-3563-CD45-9391-D40A6EF97963}" type="slidenum">
              <a:rPr lang="en-US" smtClean="0"/>
              <a:pPr/>
              <a:t>12</a:t>
            </a:fld>
            <a:endParaRPr lang="en-US"/>
          </a:p>
        </p:txBody>
      </p:sp>
    </p:spTree>
    <p:extLst>
      <p:ext uri="{BB962C8B-B14F-4D97-AF65-F5344CB8AC3E}">
        <p14:creationId xmlns:p14="http://schemas.microsoft.com/office/powerpoint/2010/main" val="270705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5AA49E-F9CE-4B35-A5BE-46F8B5B33C0D}" type="slidenum">
              <a:rPr lang="en-US" smtClean="0"/>
              <a:pPr>
                <a:defRPr/>
              </a:pPr>
              <a:t>13</a:t>
            </a:fld>
            <a:endParaRPr lang="en-US"/>
          </a:p>
        </p:txBody>
      </p:sp>
    </p:spTree>
    <p:extLst>
      <p:ext uri="{BB962C8B-B14F-4D97-AF65-F5344CB8AC3E}">
        <p14:creationId xmlns:p14="http://schemas.microsoft.com/office/powerpoint/2010/main" val="766958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(PK-12, Data Element #197279)</a:t>
            </a:r>
            <a:endParaRPr kumimoji="0" lang="en-US" altLang="en-US" sz="14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p>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7F08ABF-B392-4378-BEFA-B6A95F40924C}" type="slidenum">
              <a:rPr lang="en-US" altLang="en-US" smtClean="0"/>
              <a:pPr eaLnBrk="1" hangingPunct="1"/>
              <a:t>14</a:t>
            </a:fld>
            <a:endParaRPr lang="en-US" altLang="en-US"/>
          </a:p>
        </p:txBody>
      </p:sp>
    </p:spTree>
    <p:extLst>
      <p:ext uri="{BB962C8B-B14F-4D97-AF65-F5344CB8AC3E}">
        <p14:creationId xmlns:p14="http://schemas.microsoft.com/office/powerpoint/2010/main" val="153991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anose="02020603050405020304" pitchFamily="18" charset="0"/>
                <a:cs typeface="Times New Roman" panose="02020603050405020304" pitchFamily="18" charset="0"/>
                <a:hlinkClick r:id="rId3"/>
              </a:rPr>
              <a:t>https://uwmadison.co1.qualtrics.com/jfe</a:t>
            </a:r>
            <a:r>
              <a:rPr lang="en-US">
                <a:latin typeface="Times New Roman" panose="02020603050405020304" pitchFamily="18" charset="0"/>
                <a:cs typeface="Times New Roman" panose="02020603050405020304" pitchFamily="18" charset="0"/>
                <a:hlinkClick r:id="rId3"/>
              </a:rPr>
              <a:t>/form/SV_bOqJBtuzGgtG7no</a:t>
            </a:r>
            <a:r>
              <a:rPr lang="en-US">
                <a:solidFill>
                  <a:schemeClr val="tx1"/>
                </a:solidFill>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F5AA49E-F9CE-4B35-A5BE-46F8B5B33C0D}" type="slidenum">
              <a:rPr lang="en-US" smtClean="0"/>
              <a:pPr>
                <a:defRPr/>
              </a:pPr>
              <a:t>15</a:t>
            </a:fld>
            <a:endParaRPr lang="en-US"/>
          </a:p>
        </p:txBody>
      </p:sp>
    </p:spTree>
    <p:extLst>
      <p:ext uri="{BB962C8B-B14F-4D97-AF65-F5344CB8AC3E}">
        <p14:creationId xmlns:p14="http://schemas.microsoft.com/office/powerpoint/2010/main" val="237658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5AA49E-F9CE-4B35-A5BE-46F8B5B33C0D}" type="slidenum">
              <a:rPr lang="en-US" smtClean="0"/>
              <a:pPr>
                <a:defRPr/>
              </a:pPr>
              <a:t>16</a:t>
            </a:fld>
            <a:endParaRPr lang="en-US"/>
          </a:p>
        </p:txBody>
      </p:sp>
    </p:spTree>
    <p:extLst>
      <p:ext uri="{BB962C8B-B14F-4D97-AF65-F5344CB8AC3E}">
        <p14:creationId xmlns:p14="http://schemas.microsoft.com/office/powerpoint/2010/main" val="66459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5AA49E-F9CE-4B35-A5BE-46F8B5B33C0D}" type="slidenum">
              <a:rPr lang="en-US" smtClean="0"/>
              <a:pPr>
                <a:defRPr/>
              </a:pPr>
              <a:t>17</a:t>
            </a:fld>
            <a:endParaRPr lang="en-US"/>
          </a:p>
        </p:txBody>
      </p:sp>
    </p:spTree>
    <p:extLst>
      <p:ext uri="{BB962C8B-B14F-4D97-AF65-F5344CB8AC3E}">
        <p14:creationId xmlns:p14="http://schemas.microsoft.com/office/powerpoint/2010/main" val="1745139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611B8ED-3563-CD45-9391-D40A6EF97963}" type="slidenum">
              <a:rPr lang="en-US" smtClean="0"/>
              <a:pPr/>
              <a:t>18</a:t>
            </a:fld>
            <a:endParaRPr lang="en-US" dirty="0"/>
          </a:p>
        </p:txBody>
      </p:sp>
    </p:spTree>
    <p:extLst>
      <p:ext uri="{BB962C8B-B14F-4D97-AF65-F5344CB8AC3E}">
        <p14:creationId xmlns:p14="http://schemas.microsoft.com/office/powerpoint/2010/main" val="2283018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527EFAD-2F97-431B-94FB-3FF32A43C09F}" type="slidenum">
              <a:rPr lang="en-US" altLang="en-US" smtClean="0"/>
              <a:pPr eaLnBrk="1" hangingPunct="1"/>
              <a:t>19</a:t>
            </a:fld>
            <a:endParaRPr lang="en-US" altLang="en-US"/>
          </a:p>
        </p:txBody>
      </p:sp>
    </p:spTree>
    <p:extLst>
      <p:ext uri="{BB962C8B-B14F-4D97-AF65-F5344CB8AC3E}">
        <p14:creationId xmlns:p14="http://schemas.microsoft.com/office/powerpoint/2010/main" val="4055407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5AA49E-F9CE-4B35-A5BE-46F8B5B33C0D}" type="slidenum">
              <a:rPr lang="en-US" smtClean="0"/>
              <a:pPr>
                <a:defRPr/>
              </a:pPr>
              <a:t>20</a:t>
            </a:fld>
            <a:endParaRPr lang="en-US"/>
          </a:p>
        </p:txBody>
      </p:sp>
    </p:spTree>
    <p:extLst>
      <p:ext uri="{BB962C8B-B14F-4D97-AF65-F5344CB8AC3E}">
        <p14:creationId xmlns:p14="http://schemas.microsoft.com/office/powerpoint/2010/main" val="221127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5AA49E-F9CE-4B35-A5BE-46F8B5B33C0D}" type="slidenum">
              <a:rPr lang="en-US" smtClean="0"/>
              <a:pPr>
                <a:defRPr/>
              </a:pPr>
              <a:t>3</a:t>
            </a:fld>
            <a:endParaRPr lang="en-US"/>
          </a:p>
        </p:txBody>
      </p:sp>
    </p:spTree>
    <p:extLst>
      <p:ext uri="{BB962C8B-B14F-4D97-AF65-F5344CB8AC3E}">
        <p14:creationId xmlns:p14="http://schemas.microsoft.com/office/powerpoint/2010/main" val="984653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5AA49E-F9CE-4B35-A5BE-46F8B5B33C0D}" type="slidenum">
              <a:rPr lang="en-US" smtClean="0"/>
              <a:pPr>
                <a:defRPr/>
              </a:pPr>
              <a:t>21</a:t>
            </a:fld>
            <a:endParaRPr lang="en-US"/>
          </a:p>
        </p:txBody>
      </p:sp>
    </p:spTree>
    <p:extLst>
      <p:ext uri="{BB962C8B-B14F-4D97-AF65-F5344CB8AC3E}">
        <p14:creationId xmlns:p14="http://schemas.microsoft.com/office/powerpoint/2010/main" val="368594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cs typeface="Calibri"/>
              </a:rPr>
              <a:t>Previously, students were not addressed directly about devices that are not permitted during testing. Students are now addressed directly, and prohibited devices and actions are explicitly mentioned.</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8F5AA49E-F9CE-4B35-A5BE-46F8B5B33C0D}" type="slidenum">
              <a:rPr lang="en-US" smtClean="0"/>
              <a:pPr>
                <a:defRPr/>
              </a:pPr>
              <a:t>22</a:t>
            </a:fld>
            <a:endParaRPr lang="en-US"/>
          </a:p>
        </p:txBody>
      </p:sp>
    </p:spTree>
    <p:extLst>
      <p:ext uri="{BB962C8B-B14F-4D97-AF65-F5344CB8AC3E}">
        <p14:creationId xmlns:p14="http://schemas.microsoft.com/office/powerpoint/2010/main" val="1414211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5AA49E-F9CE-4B35-A5BE-46F8B5B33C0D}" type="slidenum">
              <a:rPr lang="en-US" smtClean="0"/>
              <a:pPr>
                <a:defRPr/>
              </a:pPr>
              <a:t>23</a:t>
            </a:fld>
            <a:endParaRPr lang="en-US"/>
          </a:p>
        </p:txBody>
      </p:sp>
    </p:spTree>
    <p:extLst>
      <p:ext uri="{BB962C8B-B14F-4D97-AF65-F5344CB8AC3E}">
        <p14:creationId xmlns:p14="http://schemas.microsoft.com/office/powerpoint/2010/main" val="1624670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5AA49E-F9CE-4B35-A5BE-46F8B5B33C0D}" type="slidenum">
              <a:rPr lang="en-US" smtClean="0"/>
              <a:pPr>
                <a:defRPr/>
              </a:pPr>
              <a:t>24</a:t>
            </a:fld>
            <a:endParaRPr lang="en-US"/>
          </a:p>
        </p:txBody>
      </p:sp>
    </p:spTree>
    <p:extLst>
      <p:ext uri="{BB962C8B-B14F-4D97-AF65-F5344CB8AC3E}">
        <p14:creationId xmlns:p14="http://schemas.microsoft.com/office/powerpoint/2010/main" val="28630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5AA49E-F9CE-4B35-A5BE-46F8B5B33C0D}" type="slidenum">
              <a:rPr lang="en-US" smtClean="0"/>
              <a:pPr>
                <a:defRPr/>
              </a:pPr>
              <a:t>25</a:t>
            </a:fld>
            <a:endParaRPr lang="en-US"/>
          </a:p>
        </p:txBody>
      </p:sp>
    </p:spTree>
    <p:extLst>
      <p:ext uri="{BB962C8B-B14F-4D97-AF65-F5344CB8AC3E}">
        <p14:creationId xmlns:p14="http://schemas.microsoft.com/office/powerpoint/2010/main" val="129122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BA573FF-1325-4081-A975-CED588A045DC}" type="slidenum">
              <a:rPr lang="en-US" altLang="en-US" smtClean="0"/>
              <a:pPr eaLnBrk="1" hangingPunct="1"/>
              <a:t>26</a:t>
            </a:fld>
            <a:endParaRPr lang="en-US" altLang="en-US"/>
          </a:p>
        </p:txBody>
      </p:sp>
    </p:spTree>
    <p:extLst>
      <p:ext uri="{BB962C8B-B14F-4D97-AF65-F5344CB8AC3E}">
        <p14:creationId xmlns:p14="http://schemas.microsoft.com/office/powerpoint/2010/main" val="4130985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5AA49E-F9CE-4B35-A5BE-46F8B5B33C0D}" type="slidenum">
              <a:rPr lang="en-US" smtClean="0"/>
              <a:pPr>
                <a:defRPr/>
              </a:pPr>
              <a:t>27</a:t>
            </a:fld>
            <a:endParaRPr lang="en-US"/>
          </a:p>
        </p:txBody>
      </p:sp>
    </p:spTree>
    <p:extLst>
      <p:ext uri="{BB962C8B-B14F-4D97-AF65-F5344CB8AC3E}">
        <p14:creationId xmlns:p14="http://schemas.microsoft.com/office/powerpoint/2010/main" val="2512736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2A0CC3B-BFBB-463A-AA00-8A34758D23A4}" type="slidenum">
              <a:rPr lang="en-US" altLang="en-US" smtClean="0"/>
              <a:pPr eaLnBrk="1" hangingPunct="1"/>
              <a:t>28</a:t>
            </a:fld>
            <a:endParaRPr lang="en-US" altLang="en-US"/>
          </a:p>
        </p:txBody>
      </p:sp>
    </p:spTree>
    <p:extLst>
      <p:ext uri="{BB962C8B-B14F-4D97-AF65-F5344CB8AC3E}">
        <p14:creationId xmlns:p14="http://schemas.microsoft.com/office/powerpoint/2010/main" val="349332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930765E-91F2-4FC9-89F2-544139ABCCDA}" type="slidenum">
              <a:rPr lang="en-US" altLang="en-US" smtClean="0"/>
              <a:pPr eaLnBrk="1" hangingPunct="1"/>
              <a:t>4</a:t>
            </a:fld>
            <a:endParaRPr lang="en-US" altLang="en-US"/>
          </a:p>
        </p:txBody>
      </p:sp>
    </p:spTree>
    <p:extLst>
      <p:ext uri="{BB962C8B-B14F-4D97-AF65-F5344CB8AC3E}">
        <p14:creationId xmlns:p14="http://schemas.microsoft.com/office/powerpoint/2010/main" val="271369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5AA49E-F9CE-4B35-A5BE-46F8B5B33C0D}" type="slidenum">
              <a:rPr lang="en-US" smtClean="0"/>
              <a:pPr>
                <a:defRPr/>
              </a:pPr>
              <a:t>5</a:t>
            </a:fld>
            <a:endParaRPr lang="en-US"/>
          </a:p>
        </p:txBody>
      </p:sp>
    </p:spTree>
    <p:extLst>
      <p:ext uri="{BB962C8B-B14F-4D97-AF65-F5344CB8AC3E}">
        <p14:creationId xmlns:p14="http://schemas.microsoft.com/office/powerpoint/2010/main" val="232214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BA573FF-1325-4081-A975-CED588A045DC}" type="slidenum">
              <a:rPr lang="en-US" altLang="en-US" smtClean="0"/>
              <a:pPr eaLnBrk="1" hangingPunct="1"/>
              <a:t>6</a:t>
            </a:fld>
            <a:endParaRPr lang="en-US" altLang="en-US"/>
          </a:p>
        </p:txBody>
      </p:sp>
    </p:spTree>
    <p:extLst>
      <p:ext uri="{BB962C8B-B14F-4D97-AF65-F5344CB8AC3E}">
        <p14:creationId xmlns:p14="http://schemas.microsoft.com/office/powerpoint/2010/main" val="108112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E64C2A4-6D1A-45F7-92DB-BD11A126F2BA}" type="slidenum">
              <a:rPr lang="en-US" altLang="en-US" smtClean="0"/>
              <a:pPr eaLnBrk="1" hangingPunct="1"/>
              <a:t>7</a:t>
            </a:fld>
            <a:endParaRPr lang="en-US" altLang="en-US"/>
          </a:p>
        </p:txBody>
      </p:sp>
    </p:spTree>
    <p:extLst>
      <p:ext uri="{BB962C8B-B14F-4D97-AF65-F5344CB8AC3E}">
        <p14:creationId xmlns:p14="http://schemas.microsoft.com/office/powerpoint/2010/main" val="418417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Font typeface="Wingdings" pitchFamily="2" charset="2"/>
              <a:buNone/>
              <a:defRPr/>
            </a:pPr>
            <a:r>
              <a:rPr lang="en-US" sz="1400" b="1" u="sng" dirty="0">
                <a:latin typeface="Times New Roman" panose="02020603050405020304" pitchFamily="18" charset="0"/>
                <a:cs typeface="Times New Roman" panose="02020603050405020304" pitchFamily="18" charset="0"/>
              </a:rPr>
              <a:t>Upcoming 2023–2024 Resources</a:t>
            </a:r>
            <a:r>
              <a:rPr lang="en-US" sz="1400" dirty="0">
                <a:latin typeface="Times New Roman" panose="02020603050405020304" pitchFamily="18" charset="0"/>
                <a:cs typeface="Times New Roman" panose="02020603050405020304" pitchFamily="18" charset="0"/>
              </a:rPr>
              <a:t>:</a:t>
            </a:r>
          </a:p>
          <a:p>
            <a:pPr marL="742950" lvl="1" indent="-285750">
              <a:lnSpc>
                <a:spcPct val="120000"/>
              </a:lnSpc>
              <a:spcBef>
                <a:spcPts val="0"/>
              </a:spcBef>
              <a:buFont typeface="Arial" panose="020B0604020202020204" pitchFamily="34" charset="0"/>
              <a:buChar char="•"/>
              <a:defRPr/>
            </a:pPr>
            <a:r>
              <a:rPr lang="en-US" sz="1400" dirty="0">
                <a:latin typeface="Times New Roman" panose="02020603050405020304" pitchFamily="18" charset="0"/>
                <a:cs typeface="Times New Roman" panose="02020603050405020304" pitchFamily="18" charset="0"/>
              </a:rPr>
              <a:t>ACCESS for ELLs Overview LEAs_2024 PPT</a:t>
            </a:r>
          </a:p>
          <a:p>
            <a:pPr marL="742950" lvl="1" indent="-285750">
              <a:lnSpc>
                <a:spcPct val="120000"/>
              </a:lnSpc>
              <a:spcBef>
                <a:spcPts val="0"/>
              </a:spcBef>
              <a:buFont typeface="Arial" panose="020B0604020202020204" pitchFamily="34" charset="0"/>
              <a:buChar char="•"/>
              <a:defRPr/>
            </a:pPr>
            <a:r>
              <a:rPr lang="en-US" sz="1400" dirty="0">
                <a:latin typeface="Times New Roman" panose="02020603050405020304" pitchFamily="18" charset="0"/>
                <a:cs typeface="Times New Roman" panose="02020603050405020304" pitchFamily="18" charset="0"/>
              </a:rPr>
              <a:t>ACCESS Speaking Reliability Training Activity</a:t>
            </a:r>
          </a:p>
          <a:p>
            <a:pPr marL="742950" lvl="1" indent="-285750">
              <a:lnSpc>
                <a:spcPct val="120000"/>
              </a:lnSpc>
              <a:spcBef>
                <a:spcPts val="0"/>
              </a:spcBef>
              <a:buFont typeface="Arial" panose="020B0604020202020204" pitchFamily="34" charset="0"/>
              <a:buChar char="•"/>
              <a:defRPr/>
            </a:pPr>
            <a:r>
              <a:rPr lang="en-US" sz="1400" dirty="0">
                <a:latin typeface="Times New Roman" panose="02020603050405020304" pitchFamily="18" charset="0"/>
                <a:cs typeface="Times New Roman" panose="02020603050405020304" pitchFamily="18" charset="0"/>
              </a:rPr>
              <a:t>Spring 2024 Florida ACCESS for ELLs Test Administration Manual</a:t>
            </a:r>
          </a:p>
          <a:p>
            <a:pPr marL="742950" lvl="1" indent="-285750">
              <a:lnSpc>
                <a:spcPct val="120000"/>
              </a:lnSpc>
              <a:spcBef>
                <a:spcPts val="0"/>
              </a:spcBef>
              <a:buFont typeface="Arial" panose="020B0604020202020204" pitchFamily="34" charset="0"/>
              <a:buChar char="•"/>
              <a:defRPr/>
            </a:pPr>
            <a:r>
              <a:rPr lang="en-US" sz="1400" dirty="0">
                <a:latin typeface="Times New Roman" panose="02020603050405020304" pitchFamily="18" charset="0"/>
                <a:cs typeface="Times New Roman" panose="02020603050405020304" pitchFamily="18" charset="0"/>
              </a:rPr>
              <a:t>2024 Florida Accessibility and Accommodations Manual</a:t>
            </a:r>
          </a:p>
          <a:p>
            <a:pPr marL="742950" lvl="1" indent="-285750">
              <a:lnSpc>
                <a:spcPct val="120000"/>
              </a:lnSpc>
              <a:spcBef>
                <a:spcPts val="0"/>
              </a:spcBef>
              <a:buFont typeface="Arial" panose="020B0604020202020204" pitchFamily="34" charset="0"/>
              <a:buChar char="•"/>
              <a:defRPr/>
            </a:pPr>
            <a:r>
              <a:rPr lang="en-US" sz="1400" dirty="0">
                <a:latin typeface="Times New Roman" panose="02020603050405020304" pitchFamily="18" charset="0"/>
                <a:cs typeface="Times New Roman" panose="02020603050405020304" pitchFamily="18" charset="0"/>
              </a:rPr>
              <a:t>Parent Letters in English and Spanish </a:t>
            </a:r>
          </a:p>
          <a:p>
            <a:pPr marL="742950" lvl="1" indent="-285750">
              <a:lnSpc>
                <a:spcPct val="120000"/>
              </a:lnSpc>
              <a:spcBef>
                <a:spcPts val="0"/>
              </a:spcBef>
              <a:buFont typeface="Arial" panose="020B0604020202020204" pitchFamily="34" charset="0"/>
              <a:buChar char="•"/>
              <a:defRPr/>
            </a:pPr>
            <a:r>
              <a:rPr lang="en-US" sz="1400" dirty="0">
                <a:latin typeface="Times New Roman" panose="02020603050405020304" pitchFamily="18" charset="0"/>
                <a:cs typeface="Times New Roman" panose="02020603050405020304" pitchFamily="18" charset="0"/>
              </a:rPr>
              <a:t>WIDA Accounts Flyer</a:t>
            </a:r>
          </a:p>
          <a:p>
            <a:pPr marL="742950" lvl="1" indent="-285750">
              <a:lnSpc>
                <a:spcPct val="120000"/>
              </a:lnSpc>
              <a:spcBef>
                <a:spcPts val="0"/>
              </a:spcBef>
              <a:buFont typeface="Arial" panose="020B0604020202020204" pitchFamily="34" charset="0"/>
              <a:buChar char="•"/>
              <a:defRPr/>
            </a:pPr>
            <a:r>
              <a:rPr lang="en-US" sz="1400" dirty="0">
                <a:latin typeface="Times New Roman" panose="02020603050405020304" pitchFamily="18" charset="0"/>
                <a:cs typeface="Times New Roman" panose="02020603050405020304" pitchFamily="18" charset="0"/>
              </a:rPr>
              <a:t>State-specific Webinars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dirty="0">
                <a:latin typeface="Times New Roman" panose="02020603050405020304" pitchFamily="18" charset="0"/>
                <a:cs typeface="Times New Roman" panose="02020603050405020304" pitchFamily="18" charset="0"/>
              </a:rPr>
              <a:t>Note</a:t>
            </a:r>
            <a:r>
              <a:rPr lang="en-US" sz="1200" i="1" dirty="0">
                <a:latin typeface="Times New Roman" panose="02020603050405020304" pitchFamily="18" charset="0"/>
                <a:cs typeface="Times New Roman" panose="02020603050405020304" pitchFamily="18" charset="0"/>
              </a:rPr>
              <a:t>: Notification will be provided as resources become available within each folder.</a:t>
            </a:r>
          </a:p>
          <a:p>
            <a:endParaRPr lang="en-US" dirty="0"/>
          </a:p>
        </p:txBody>
      </p:sp>
      <p:sp>
        <p:nvSpPr>
          <p:cNvPr id="4" name="Slide Number Placeholder 3"/>
          <p:cNvSpPr>
            <a:spLocks noGrp="1"/>
          </p:cNvSpPr>
          <p:nvPr>
            <p:ph type="sldNum" sz="quarter" idx="10"/>
          </p:nvPr>
        </p:nvSpPr>
        <p:spPr/>
        <p:txBody>
          <a:bodyPr/>
          <a:lstStyle/>
          <a:p>
            <a:pPr>
              <a:defRPr/>
            </a:pPr>
            <a:fld id="{8F5AA49E-F9CE-4B35-A5BE-46F8B5B33C0D}" type="slidenum">
              <a:rPr lang="en-US" smtClean="0"/>
              <a:pPr>
                <a:defRPr/>
              </a:pPr>
              <a:t>8</a:t>
            </a:fld>
            <a:endParaRPr lang="en-US"/>
          </a:p>
        </p:txBody>
      </p:sp>
    </p:spTree>
    <p:extLst>
      <p:ext uri="{BB962C8B-B14F-4D97-AF65-F5344CB8AC3E}">
        <p14:creationId xmlns:p14="http://schemas.microsoft.com/office/powerpoint/2010/main" val="43869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 Checklist provides a list of roles and responsibilities, with key website and notes specifying the guidance provided in the FL TAM, FL AAM, State-Specific Directions, and the WIDA AMS User Guide. Materials will be available by mid-October. </a:t>
            </a:r>
          </a:p>
        </p:txBody>
      </p:sp>
      <p:sp>
        <p:nvSpPr>
          <p:cNvPr id="4" name="Slide Number Placeholder 3"/>
          <p:cNvSpPr>
            <a:spLocks noGrp="1"/>
          </p:cNvSpPr>
          <p:nvPr>
            <p:ph type="sldNum" sz="quarter" idx="5"/>
          </p:nvPr>
        </p:nvSpPr>
        <p:spPr/>
        <p:txBody>
          <a:bodyPr/>
          <a:lstStyle/>
          <a:p>
            <a:pPr>
              <a:defRPr/>
            </a:pPr>
            <a:fld id="{8F5AA49E-F9CE-4B35-A5BE-46F8B5B33C0D}" type="slidenum">
              <a:rPr lang="en-US" smtClean="0"/>
              <a:pPr>
                <a:defRPr/>
              </a:pPr>
              <a:t>9</a:t>
            </a:fld>
            <a:endParaRPr lang="en-US"/>
          </a:p>
        </p:txBody>
      </p:sp>
    </p:spTree>
    <p:extLst>
      <p:ext uri="{BB962C8B-B14F-4D97-AF65-F5344CB8AC3E}">
        <p14:creationId xmlns:p14="http://schemas.microsoft.com/office/powerpoint/2010/main" val="241843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CB389BF-744A-4A5B-AB4A-23C66A59AFB2}" type="slidenum">
              <a:rPr lang="en-US" altLang="en-US" smtClean="0"/>
              <a:pPr eaLnBrk="1" hangingPunct="1"/>
              <a:t>10</a:t>
            </a:fld>
            <a:endParaRPr lang="en-US" altLang="en-US"/>
          </a:p>
        </p:txBody>
      </p:sp>
    </p:spTree>
    <p:extLst>
      <p:ext uri="{BB962C8B-B14F-4D97-AF65-F5344CB8AC3E}">
        <p14:creationId xmlns:p14="http://schemas.microsoft.com/office/powerpoint/2010/main" val="1563574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8" descr="FDOE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3762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62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C0F5D6D8-221F-408B-9D8E-E1A185257D18}" type="datetimeFigureOut">
              <a:rPr lang="en-US"/>
              <a:pPr>
                <a:defRPr/>
              </a:pPr>
              <a:t>9/18/2023</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5C05E222-C0B7-43AB-92E8-8D3ED740A6FF}" type="slidenum">
              <a:rPr lang="en-US"/>
              <a:pPr>
                <a:defRPr/>
              </a:pPr>
              <a:t>‹#›</a:t>
            </a:fld>
            <a:endParaRPr lang="en-US"/>
          </a:p>
        </p:txBody>
      </p:sp>
    </p:spTree>
    <p:extLst>
      <p:ext uri="{BB962C8B-B14F-4D97-AF65-F5344CB8AC3E}">
        <p14:creationId xmlns:p14="http://schemas.microsoft.com/office/powerpoint/2010/main" val="27003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C890DF1A-83CA-4B59-8967-799FA66C2F66}" type="datetimeFigureOut">
              <a:rPr lang="en-US"/>
              <a:pPr>
                <a:defRPr/>
              </a:pPr>
              <a:t>9/18/2023</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966D507E-83A0-4F90-B5EF-B8487916AE1C}" type="slidenum">
              <a:rPr lang="en-US"/>
              <a:pPr>
                <a:defRPr/>
              </a:pPr>
              <a:t>‹#›</a:t>
            </a:fld>
            <a:endParaRPr lang="en-US"/>
          </a:p>
        </p:txBody>
      </p:sp>
    </p:spTree>
    <p:extLst>
      <p:ext uri="{BB962C8B-B14F-4D97-AF65-F5344CB8AC3E}">
        <p14:creationId xmlns:p14="http://schemas.microsoft.com/office/powerpoint/2010/main" val="201412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FCA7B430-5F26-4715-A7D6-6A810B7C7724}" type="datetimeFigureOut">
              <a:rPr lang="en-US"/>
              <a:pPr>
                <a:defRPr/>
              </a:pPr>
              <a:t>9/18/2023</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964147D8-8E3F-4B2C-B97A-758EDACC0105}" type="slidenum">
              <a:rPr lang="en-US"/>
              <a:pPr>
                <a:defRPr/>
              </a:pPr>
              <a:t>‹#›</a:t>
            </a:fld>
            <a:endParaRPr lang="en-US"/>
          </a:p>
        </p:txBody>
      </p:sp>
    </p:spTree>
    <p:extLst>
      <p:ext uri="{BB962C8B-B14F-4D97-AF65-F5344CB8AC3E}">
        <p14:creationId xmlns:p14="http://schemas.microsoft.com/office/powerpoint/2010/main" val="699087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2FAE2E0B-159F-4691-B8AD-40E2E6FE385F}" type="datetimeFigureOut">
              <a:rPr lang="en-US"/>
              <a:pPr>
                <a:defRPr/>
              </a:pPr>
              <a:t>9/18/2023</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368CE61D-1DC0-471C-B01C-50B4197EA98F}" type="slidenum">
              <a:rPr lang="en-US"/>
              <a:pPr>
                <a:defRPr/>
              </a:pPr>
              <a:t>‹#›</a:t>
            </a:fld>
            <a:endParaRPr lang="en-US"/>
          </a:p>
        </p:txBody>
      </p:sp>
    </p:spTree>
    <p:extLst>
      <p:ext uri="{BB962C8B-B14F-4D97-AF65-F5344CB8AC3E}">
        <p14:creationId xmlns:p14="http://schemas.microsoft.com/office/powerpoint/2010/main" val="272756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B58998E0-3049-446D-B550-45E38C787CAE}" type="datetimeFigureOut">
              <a:rPr lang="en-US"/>
              <a:pPr>
                <a:defRPr/>
              </a:pPr>
              <a:t>9/18/2023</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fld id="{A2F39E1A-D1BD-46D8-B33B-3FFE7FC17C50}" type="slidenum">
              <a:rPr lang="en-US"/>
              <a:pPr>
                <a:defRPr/>
              </a:pPr>
              <a:t>‹#›</a:t>
            </a:fld>
            <a:endParaRPr lang="en-US"/>
          </a:p>
        </p:txBody>
      </p:sp>
    </p:spTree>
    <p:extLst>
      <p:ext uri="{BB962C8B-B14F-4D97-AF65-F5344CB8AC3E}">
        <p14:creationId xmlns:p14="http://schemas.microsoft.com/office/powerpoint/2010/main" val="140400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8"/>
          <p:cNvGrpSpPr>
            <a:grpSpLocks/>
          </p:cNvGrpSpPr>
          <p:nvPr userDrawn="1"/>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5400" b="1">
                <a:solidFill>
                  <a:schemeClr val="bg1"/>
                </a:solidFill>
                <a:cs typeface="Arial" pitchFamily="34" charset="0"/>
              </a:rPr>
              <a:t>www.FLDOE.org</a:t>
            </a:r>
          </a:p>
        </p:txBody>
      </p:sp>
      <p:pic>
        <p:nvPicPr>
          <p:cNvPr id="13" name="Picture 24" descr="FDOELogo.png"/>
          <p:cNvPicPr>
            <a:picLocks noChangeAspect="1"/>
          </p:cNvPicPr>
          <p:nvPr userDrawn="1"/>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7933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cs typeface="Arial" pitchFamily="34" charset="0"/>
              </a:defRPr>
            </a:lvl1pPr>
          </a:lstStyle>
          <a:p>
            <a:pPr>
              <a:defRPr/>
            </a:pPr>
            <a:fld id="{2E978DC2-0B21-48AC-962F-0120169CD4BF}" type="datetimeFigureOut">
              <a:rPr lang="en-US"/>
              <a:pPr>
                <a:defRPr/>
              </a:pPr>
              <a:t>9/18/2023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cs typeface="Arial" pitchFamily="34"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cs typeface="Arial" pitchFamily="34" charset="0"/>
              </a:defRPr>
            </a:lvl1pPr>
          </a:lstStyle>
          <a:p>
            <a:pPr>
              <a:defRPr/>
            </a:pPr>
            <a:fld id="{4ECFF3A4-0E12-44D0-ACCC-EDB7D46EA0F5}" type="slidenum">
              <a:rPr lang="en-US"/>
              <a:pPr>
                <a:defRPr/>
              </a:pPr>
              <a:t>‹#›</a:t>
            </a:fld>
            <a:endParaRPr lang="en-US"/>
          </a:p>
        </p:txBody>
      </p:sp>
    </p:spTree>
    <p:extLst>
      <p:ext uri="{BB962C8B-B14F-4D97-AF65-F5344CB8AC3E}">
        <p14:creationId xmlns:p14="http://schemas.microsoft.com/office/powerpoint/2010/main" val="3041141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578841"/>
            <a:ext cx="7886700" cy="2533476"/>
          </a:xfrm>
        </p:spPr>
        <p:txBody>
          <a:bodyPr anchor="b">
            <a:normAutofit/>
          </a:bodyPr>
          <a:lstStyle>
            <a:lvl1pPr algn="ctr">
              <a:defRPr sz="4400" b="1">
                <a:latin typeface="+mn-lt"/>
              </a:defRPr>
            </a:lvl1pPr>
          </a:lstStyle>
          <a:p>
            <a:r>
              <a:rPr lang="en-US" dirty="0"/>
              <a:t>Section Title</a:t>
            </a:r>
            <a:br>
              <a:rPr lang="en-US" dirty="0"/>
            </a:br>
            <a:br>
              <a:rPr lang="en-US" dirty="0"/>
            </a:br>
            <a:endParaRPr lang="en-US" dirty="0"/>
          </a:p>
        </p:txBody>
      </p:sp>
    </p:spTree>
    <p:extLst>
      <p:ext uri="{BB962C8B-B14F-4D97-AF65-F5344CB8AC3E}">
        <p14:creationId xmlns:p14="http://schemas.microsoft.com/office/powerpoint/2010/main" val="293394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ference (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10393" y="461394"/>
            <a:ext cx="8464491" cy="1229295"/>
          </a:xfrm>
        </p:spPr>
        <p:txBody>
          <a:bodyPr>
            <a:normAutofit/>
          </a:bodyPr>
          <a:lstStyle>
            <a:lvl1pPr>
              <a:defRPr sz="4400" b="1">
                <a:latin typeface="+mn-lt"/>
              </a:defRPr>
            </a:lvl1pPr>
          </a:lstStyle>
          <a:p>
            <a:r>
              <a:rPr lang="en-US" dirty="0"/>
              <a:t>Slide Title</a:t>
            </a:r>
          </a:p>
        </p:txBody>
      </p:sp>
      <p:sp>
        <p:nvSpPr>
          <p:cNvPr id="3" name="Content Placeholder 2"/>
          <p:cNvSpPr>
            <a:spLocks noGrp="1"/>
          </p:cNvSpPr>
          <p:nvPr>
            <p:ph idx="1"/>
          </p:nvPr>
        </p:nvSpPr>
        <p:spPr>
          <a:xfrm>
            <a:off x="310393" y="1825625"/>
            <a:ext cx="8464491" cy="4266331"/>
          </a:xfrm>
        </p:spPr>
        <p:txBody>
          <a:bodyPr/>
          <a:lstStyle>
            <a:lvl1pPr>
              <a:lnSpc>
                <a:spcPct val="100000"/>
              </a:lnSpc>
              <a:spcBef>
                <a:spcPts val="600"/>
              </a:spcBef>
              <a:spcAft>
                <a:spcPts val="600"/>
              </a:spcAft>
              <a:defRPr/>
            </a:lvl1pPr>
            <a:lvl2pPr>
              <a:lnSpc>
                <a:spcPct val="100000"/>
              </a:lnSpc>
              <a:spcBef>
                <a:spcPts val="600"/>
              </a:spcBef>
              <a:spcAft>
                <a:spcPts val="600"/>
              </a:spcAft>
              <a:defRPr sz="2800"/>
            </a:lvl2pPr>
            <a:lvl3pPr>
              <a:lnSpc>
                <a:spcPct val="100000"/>
              </a:lnSpc>
              <a:spcBef>
                <a:spcPts val="600"/>
              </a:spcBef>
              <a:spcAft>
                <a:spcPts val="600"/>
              </a:spcAft>
              <a:defRPr sz="2800"/>
            </a:lvl3pPr>
            <a:lvl4pPr>
              <a:lnSpc>
                <a:spcPct val="100000"/>
              </a:lnSpc>
              <a:spcBef>
                <a:spcPts val="600"/>
              </a:spcBef>
              <a:spcAft>
                <a:spcPts val="600"/>
              </a:spcAft>
              <a:defRPr sz="2800"/>
            </a:lvl4pPr>
            <a:lvl5pPr>
              <a:lnSpc>
                <a:spcPct val="100000"/>
              </a:lnSpc>
              <a:spcBef>
                <a:spcPts val="600"/>
              </a:spcBef>
              <a:spcAft>
                <a:spcPts val="600"/>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hasCustomPrompt="1"/>
          </p:nvPr>
        </p:nvSpPr>
        <p:spPr>
          <a:xfrm>
            <a:off x="7264544" y="0"/>
            <a:ext cx="1879456" cy="492125"/>
          </a:xfrm>
        </p:spPr>
        <p:txBody>
          <a:bodyPr/>
          <a:lstStyle>
            <a:lvl1pPr marL="0" indent="0" algn="ctr">
              <a:buNone/>
              <a:defRPr baseline="0">
                <a:solidFill>
                  <a:schemeClr val="bg1"/>
                </a:solidFill>
              </a:defRPr>
            </a:lvl1pPr>
            <a:lvl2pPr marL="457200" indent="0">
              <a:buNone/>
              <a:defRPr/>
            </a:lvl2pPr>
          </a:lstStyle>
          <a:p>
            <a:pPr lvl="0"/>
            <a:r>
              <a:rPr lang="en-US" dirty="0" err="1"/>
              <a:t>Pg</a:t>
            </a:r>
            <a:r>
              <a:rPr lang="en-US" dirty="0"/>
              <a:t> 888-888</a:t>
            </a:r>
          </a:p>
        </p:txBody>
      </p:sp>
      <p:sp>
        <p:nvSpPr>
          <p:cNvPr id="8" name="TextBox 7"/>
          <p:cNvSpPr txBox="1"/>
          <p:nvPr userDrawn="1"/>
        </p:nvSpPr>
        <p:spPr>
          <a:xfrm>
            <a:off x="2827815" y="6611779"/>
            <a:ext cx="3434439" cy="246221"/>
          </a:xfrm>
          <a:prstGeom prst="rect">
            <a:avLst/>
          </a:prstGeom>
          <a:noFill/>
        </p:spPr>
        <p:txBody>
          <a:bodyPr wrap="square" rtlCol="0">
            <a:spAutoFit/>
          </a:bodyPr>
          <a:lstStyle/>
          <a:p>
            <a:r>
              <a:rPr lang="en-US" sz="1000" dirty="0">
                <a:solidFill>
                  <a:schemeClr val="bg1">
                    <a:lumMod val="50000"/>
                  </a:schemeClr>
                </a:solidFill>
              </a:rPr>
              <a:t>©2018 Board of Regents of the University of Wisconsin System</a:t>
            </a:r>
          </a:p>
        </p:txBody>
      </p:sp>
    </p:spTree>
    <p:extLst>
      <p:ext uri="{BB962C8B-B14F-4D97-AF65-F5344CB8AC3E}">
        <p14:creationId xmlns:p14="http://schemas.microsoft.com/office/powerpoint/2010/main" val="7911035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9268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531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540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0192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0330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FDO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278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200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96627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www.fldoe.org/"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a:solidFill>
                  <a:srgbClr val="262A63"/>
                </a:solidFill>
                <a:latin typeface="Arial" panose="020B0604020202020204" pitchFamily="34" charset="0"/>
                <a:hlinkClick r:id="rId21"/>
              </a:rPr>
              <a:t>www.FLDOE.org</a:t>
            </a:r>
            <a:endParaRPr lang="en-US" sz="1200" b="1" dirty="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1477233C-72A2-43D7-AB01-117799BAD606}" type="slidenum">
              <a:rPr lang="en-US" altLang="en-US" sz="1600" smtClean="0">
                <a:solidFill>
                  <a:srgbClr val="7F7F7F"/>
                </a:solidFill>
                <a:cs typeface="Arial" pitchFamily="34" charset="0"/>
              </a:rPr>
              <a:pPr>
                <a:defRPr/>
              </a:pPr>
              <a:t>‹#›</a:t>
            </a:fld>
            <a:endParaRPr lang="en-US" altLang="en-US" sz="1600">
              <a:solidFill>
                <a:srgbClr val="7F7F7F"/>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803" r:id="rId1"/>
    <p:sldLayoutId id="2147483799" r:id="rId2"/>
    <p:sldLayoutId id="2147483804" r:id="rId3"/>
    <p:sldLayoutId id="2147483805" r:id="rId4"/>
    <p:sldLayoutId id="2147483806" r:id="rId5"/>
    <p:sldLayoutId id="2147483807" r:id="rId6"/>
    <p:sldLayoutId id="2147483808" r:id="rId7"/>
    <p:sldLayoutId id="2147483800" r:id="rId8"/>
    <p:sldLayoutId id="2147483801" r:id="rId9"/>
    <p:sldLayoutId id="2147483802"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doe.org/core/fileparse.php/20606/urlt/2324-19727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wmadison.co1.qualtrics.com/jfe/form/SV_bOqJBtuzGgtG7n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wida.wisc.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ida-ams.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mailto:Sabrina.Read@fldoe.org"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abrina.Read@fldoe.org"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hyperlink" Target="mailto:WIDA@datarecognitioncorp.com" TargetMode="External"/><Relationship Id="rId4" Type="http://schemas.openxmlformats.org/officeDocument/2006/relationships/hyperlink" Target="mailto:help@wida.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fldoe.org/accountability/assessments/k-12-student-assessment/access-for-ells.s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9.png"/><Relationship Id="rId5" Type="http://schemas.openxmlformats.org/officeDocument/2006/relationships/diagramQuickStyle" Target="../diagrams/quickStyle1.xml"/><Relationship Id="rId10" Type="http://schemas.openxmlformats.org/officeDocument/2006/relationships/image" Target="../media/image18.png"/><Relationship Id="rId4" Type="http://schemas.openxmlformats.org/officeDocument/2006/relationships/diagramLayout" Target="../diagrams/layout1.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0450" y="2735263"/>
            <a:ext cx="7013575" cy="1076325"/>
          </a:xfrm>
        </p:spPr>
        <p:txBody>
          <a:bodyPr>
            <a:normAutofit fontScale="90000"/>
          </a:bodyPr>
          <a:lstStyle/>
          <a:p>
            <a:pPr eaLnBrk="1" hangingPunct="1">
              <a:defRPr/>
            </a:pPr>
            <a:r>
              <a:rPr altLang="en-US" dirty="0">
                <a:latin typeface="Times New Roman" panose="02020603050405020304" pitchFamily="18" charset="0"/>
                <a:cs typeface="Times New Roman" panose="02020603050405020304" pitchFamily="18" charset="0"/>
              </a:rPr>
              <a:t>ACCESS for ELLs</a:t>
            </a:r>
            <a:br>
              <a:rPr altLang="en-US" dirty="0">
                <a:latin typeface="Times New Roman" panose="02020603050405020304" pitchFamily="18" charset="0"/>
                <a:cs typeface="Times New Roman" panose="02020603050405020304" pitchFamily="18" charset="0"/>
              </a:rPr>
            </a:br>
            <a:r>
              <a:rPr altLang="en-US" dirty="0">
                <a:latin typeface="Times New Roman" panose="02020603050405020304" pitchFamily="18" charset="0"/>
                <a:cs typeface="Times New Roman" panose="02020603050405020304" pitchFamily="18" charset="0"/>
              </a:rPr>
              <a:t>Suite of Assessments</a:t>
            </a:r>
            <a:endParaRPr altLang="en-US" dirty="0"/>
          </a:p>
        </p:txBody>
      </p:sp>
      <p:sp>
        <p:nvSpPr>
          <p:cNvPr id="15363" name="Text Placeholder 2"/>
          <p:cNvSpPr>
            <a:spLocks noGrp="1"/>
          </p:cNvSpPr>
          <p:nvPr>
            <p:ph type="body" idx="1"/>
          </p:nvPr>
        </p:nvSpPr>
        <p:spPr>
          <a:xfrm>
            <a:off x="1060450" y="4227513"/>
            <a:ext cx="7013575" cy="1862137"/>
          </a:xfrm>
        </p:spPr>
        <p:txBody>
          <a:bodyPr/>
          <a:lstStyle/>
          <a:p>
            <a:pPr algn="ctr" eaLnBrk="1" hangingPunct="1">
              <a:lnSpc>
                <a:spcPct val="120000"/>
              </a:lnSpc>
              <a:spcBef>
                <a:spcPct val="0"/>
              </a:spcBef>
            </a:pPr>
            <a:r>
              <a:rPr lang="en-US" altLang="en-US" sz="2000" dirty="0">
                <a:latin typeface="Times New Roman" pitchFamily="18" charset="0"/>
                <a:cs typeface="Times New Roman" pitchFamily="18" charset="0"/>
              </a:rPr>
              <a:t>Sabrina Read, WIDA Florida ACCESS Manager</a:t>
            </a:r>
          </a:p>
          <a:p>
            <a:pPr algn="ctr" eaLnBrk="1" hangingPunct="1">
              <a:lnSpc>
                <a:spcPct val="120000"/>
              </a:lnSpc>
              <a:spcBef>
                <a:spcPct val="0"/>
              </a:spcBef>
            </a:pPr>
            <a:r>
              <a:rPr lang="en-US" altLang="en-US" sz="2000" dirty="0">
                <a:latin typeface="Times New Roman" pitchFamily="18" charset="0"/>
                <a:cs typeface="Times New Roman" pitchFamily="18" charset="0"/>
              </a:rPr>
              <a:t>Bureau of K–12 Student Assessment</a:t>
            </a:r>
          </a:p>
          <a:p>
            <a:pPr algn="ctr" eaLnBrk="1" hangingPunct="1">
              <a:lnSpc>
                <a:spcPct val="120000"/>
              </a:lnSpc>
              <a:spcBef>
                <a:spcPct val="0"/>
              </a:spcBef>
            </a:pPr>
            <a:endParaRPr lang="en-US" altLang="en-US" sz="2000" dirty="0">
              <a:latin typeface="Times New Roman" pitchFamily="18" charset="0"/>
              <a:cs typeface="Times New Roman" pitchFamily="18" charset="0"/>
            </a:endParaRPr>
          </a:p>
          <a:p>
            <a:pPr algn="ctr" eaLnBrk="1" hangingPunct="1">
              <a:lnSpc>
                <a:spcPct val="120000"/>
              </a:lnSpc>
              <a:spcBef>
                <a:spcPct val="0"/>
              </a:spcBef>
            </a:pPr>
            <a:r>
              <a:rPr lang="en-US" altLang="en-US" sz="2000" dirty="0">
                <a:latin typeface="Times New Roman" pitchFamily="18" charset="0"/>
                <a:cs typeface="Times New Roman" pitchFamily="18" charset="0"/>
              </a:rPr>
              <a:t>2023 Annual Statewide Assessment Meeting</a:t>
            </a:r>
          </a:p>
          <a:p>
            <a:pPr algn="ctr" eaLnBrk="1" hangingPunct="1">
              <a:lnSpc>
                <a:spcPct val="120000"/>
              </a:lnSpc>
              <a:spcBef>
                <a:spcPct val="0"/>
              </a:spcBef>
            </a:pPr>
            <a:r>
              <a:rPr lang="en-US" altLang="en-US" sz="2000" dirty="0">
                <a:latin typeface="Times New Roman" pitchFamily="18" charset="0"/>
                <a:cs typeface="Times New Roman" pitchFamily="18" charset="0"/>
              </a:rPr>
              <a:t>September 20, 2023</a:t>
            </a:r>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mium Vector | January 2024, monthly calendar, week starts from sunday.">
            <a:extLst>
              <a:ext uri="{FF2B5EF4-FFF2-40B4-BE49-F238E27FC236}">
                <a16:creationId xmlns:a16="http://schemas.microsoft.com/office/drawing/2014/main" id="{069AB938-0CDA-0040-B4C8-8E9A7AF15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468" y="2821939"/>
            <a:ext cx="4230501" cy="3176255"/>
          </a:xfrm>
          <a:prstGeom prst="rect">
            <a:avLst/>
          </a:prstGeom>
          <a:noFill/>
          <a:extLst>
            <a:ext uri="{909E8E84-426E-40DD-AFC4-6F175D3DCCD1}">
              <a14:hiddenFill xmlns:a14="http://schemas.microsoft.com/office/drawing/2010/main">
                <a:solidFill>
                  <a:srgbClr val="FFFFFF"/>
                </a:solidFill>
              </a14:hiddenFill>
            </a:ext>
          </a:extLst>
        </p:spPr>
      </p:pic>
      <p:sp>
        <p:nvSpPr>
          <p:cNvPr id="26626" name="Title 1"/>
          <p:cNvSpPr>
            <a:spLocks noGrp="1"/>
          </p:cNvSpPr>
          <p:nvPr>
            <p:ph type="title"/>
          </p:nvPr>
        </p:nvSpPr>
        <p:spPr/>
        <p:txBody>
          <a:bodyPr/>
          <a:lstStyle/>
          <a:p>
            <a:pPr eaLnBrk="1" hangingPunct="1"/>
            <a:r>
              <a:rPr altLang="en-US" dirty="0">
                <a:latin typeface="Times New Roman" pitchFamily="18" charset="0"/>
                <a:cs typeface="Times New Roman" pitchFamily="18" charset="0"/>
              </a:rPr>
              <a:t>ACCESS for ELLs</a:t>
            </a:r>
            <a:br>
              <a:rPr altLang="en-US" dirty="0">
                <a:latin typeface="Times New Roman" pitchFamily="18" charset="0"/>
                <a:cs typeface="Times New Roman" pitchFamily="18" charset="0"/>
              </a:rPr>
            </a:br>
            <a:r>
              <a:rPr altLang="en-US" sz="2400" dirty="0">
                <a:latin typeface="Times New Roman" pitchFamily="18" charset="0"/>
                <a:cs typeface="Times New Roman" pitchFamily="18" charset="0"/>
              </a:rPr>
              <a:t>Students to Be Tested</a:t>
            </a:r>
            <a:endParaRPr altLang="en-US" dirty="0"/>
          </a:p>
        </p:txBody>
      </p:sp>
      <p:sp>
        <p:nvSpPr>
          <p:cNvPr id="3" name="Content Placeholder 2"/>
          <p:cNvSpPr>
            <a:spLocks noGrp="1"/>
          </p:cNvSpPr>
          <p:nvPr>
            <p:ph idx="1"/>
          </p:nvPr>
        </p:nvSpPr>
        <p:spPr>
          <a:xfrm>
            <a:off x="628650" y="1832363"/>
            <a:ext cx="7886700" cy="4111287"/>
          </a:xfrm>
        </p:spPr>
        <p:txBody>
          <a:bodyPr/>
          <a:lstStyle/>
          <a:p>
            <a:pPr marL="0" indent="0" eaLnBrk="1" hangingPunct="1">
              <a:buFont typeface="Arial" pitchFamily="34" charset="0"/>
              <a:buNone/>
              <a:defRPr/>
            </a:pPr>
            <a:r>
              <a:rPr lang="en-US" sz="2000" dirty="0">
                <a:latin typeface="Times New Roman" panose="02020603050405020304" pitchFamily="18" charset="0"/>
                <a:cs typeface="Times New Roman" panose="02020603050405020304" pitchFamily="18" charset="0"/>
              </a:rPr>
              <a:t>All students enrolled in the district (grades K–12) and classified ELL, with a code of “LY” on the 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day of the test administration window, must be administered one of the following English language proficiency assessments:</a:t>
            </a:r>
          </a:p>
          <a:p>
            <a:pPr marL="0" indent="0" eaLnBrk="1" hangingPunct="1">
              <a:buFont typeface="Arial" pitchFamily="34" charset="0"/>
              <a:buNone/>
              <a:defRPr/>
            </a:pPr>
            <a:endParaRPr lang="en-US" sz="2000" i="1" dirty="0">
              <a:latin typeface="Times New Roman" panose="02020603050405020304" pitchFamily="18" charset="0"/>
              <a:cs typeface="Times New Roman" panose="02020603050405020304" pitchFamily="18" charset="0"/>
            </a:endParaRPr>
          </a:p>
          <a:p>
            <a:pPr marL="457200" lvl="1" eaLnBrk="1" hangingPunct="1">
              <a:buFont typeface="Arial" pitchFamily="34" charset="0"/>
              <a:buChar char="•"/>
              <a:defRPr/>
            </a:pPr>
            <a:r>
              <a:rPr lang="en-US" sz="2000" dirty="0">
                <a:latin typeface="Times New Roman" panose="02020603050405020304" pitchFamily="18" charset="0"/>
                <a:cs typeface="Times New Roman" panose="02020603050405020304" pitchFamily="18" charset="0"/>
              </a:rPr>
              <a:t>Kindergarten ACCESS for ELLs,</a:t>
            </a:r>
          </a:p>
          <a:p>
            <a:pPr marL="457200" lvl="1" eaLnBrk="1" hangingPunct="1">
              <a:buFont typeface="Arial" pitchFamily="34" charset="0"/>
              <a:buChar char="•"/>
              <a:defRPr/>
            </a:pPr>
            <a:r>
              <a:rPr lang="en-US" sz="2000" dirty="0">
                <a:latin typeface="Times New Roman" panose="02020603050405020304" pitchFamily="18" charset="0"/>
                <a:cs typeface="Times New Roman" panose="02020603050405020304" pitchFamily="18" charset="0"/>
              </a:rPr>
              <a:t>ACCESS for ELLs, or</a:t>
            </a:r>
          </a:p>
          <a:p>
            <a:pPr marL="457200" lvl="1" eaLnBrk="1" hangingPunct="1">
              <a:buFont typeface="Arial" pitchFamily="34" charset="0"/>
              <a:buChar char="•"/>
              <a:defRPr/>
            </a:pPr>
            <a:r>
              <a:rPr lang="en-US" sz="2000" dirty="0">
                <a:latin typeface="Times New Roman" panose="02020603050405020304" pitchFamily="18" charset="0"/>
                <a:cs typeface="Times New Roman" panose="02020603050405020304" pitchFamily="18" charset="0"/>
              </a:rPr>
              <a:t>Alternate ACCESS.</a:t>
            </a:r>
          </a:p>
          <a:p>
            <a:pPr eaLnBrk="1" hangingPunct="1">
              <a:buFont typeface="Arial" pitchFamily="34" charset="0"/>
              <a:buChar char="•"/>
              <a:defRPr/>
            </a:pPr>
            <a:endParaRPr lang="en-US" dirty="0"/>
          </a:p>
        </p:txBody>
      </p:sp>
      <p:sp>
        <p:nvSpPr>
          <p:cNvPr id="26628" name="Rectangle 3"/>
          <p:cNvSpPr>
            <a:spLocks noChangeArrowheads="1"/>
          </p:cNvSpPr>
          <p:nvPr/>
        </p:nvSpPr>
        <p:spPr bwMode="auto">
          <a:xfrm>
            <a:off x="606029" y="6063894"/>
            <a:ext cx="2476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r>
              <a:rPr lang="en-US" altLang="en-US" sz="1800" i="1" dirty="0">
                <a:latin typeface="Times New Roman" panose="02020603050405020304" pitchFamily="18" charset="0"/>
                <a:cs typeface="Times New Roman" panose="02020603050405020304" pitchFamily="18" charset="0"/>
              </a:rPr>
              <a:t>(continued on next slide)</a:t>
            </a:r>
          </a:p>
        </p:txBody>
      </p:sp>
      <p:sp>
        <p:nvSpPr>
          <p:cNvPr id="5" name="Donut 4">
            <a:extLst>
              <a:ext uri="{FF2B5EF4-FFF2-40B4-BE49-F238E27FC236}">
                <a16:creationId xmlns:a16="http://schemas.microsoft.com/office/drawing/2014/main" id="{1F18FAF8-4212-D14C-9960-0610EC19F876}"/>
              </a:ext>
            </a:extLst>
          </p:cNvPr>
          <p:cNvSpPr/>
          <p:nvPr/>
        </p:nvSpPr>
        <p:spPr>
          <a:xfrm>
            <a:off x="5524724" y="4962446"/>
            <a:ext cx="755374" cy="576468"/>
          </a:xfrm>
          <a:prstGeom prst="donut">
            <a:avLst>
              <a:gd name="adj" fmla="val 18159"/>
            </a:avLst>
          </a:prstGeom>
          <a:solidFill>
            <a:schemeClr val="accent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2193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a:latin typeface="Times New Roman" pitchFamily="18" charset="0"/>
                <a:cs typeface="Times New Roman" pitchFamily="18" charset="0"/>
              </a:rPr>
              <a:t>ACCESS for ELLs</a:t>
            </a:r>
            <a:br>
              <a:rPr lang="en-US" altLang="en-US" dirty="0">
                <a:latin typeface="Times New Roman" pitchFamily="18" charset="0"/>
                <a:cs typeface="Times New Roman" pitchFamily="18" charset="0"/>
              </a:rPr>
            </a:br>
            <a:r>
              <a:rPr lang="en-US" altLang="en-US" sz="2400" dirty="0">
                <a:latin typeface="Times New Roman" pitchFamily="18" charset="0"/>
                <a:cs typeface="Times New Roman" pitchFamily="18" charset="0"/>
              </a:rPr>
              <a:t>Students to Be Tested </a:t>
            </a:r>
            <a:r>
              <a:rPr altLang="en-US" sz="2400" dirty="0">
                <a:latin typeface="Times New Roman" pitchFamily="18" charset="0"/>
                <a:cs typeface="Times New Roman" pitchFamily="18" charset="0"/>
              </a:rPr>
              <a:t>(cont.)</a:t>
            </a:r>
            <a:endParaRPr altLang="en-US" dirty="0"/>
          </a:p>
        </p:txBody>
      </p:sp>
      <p:sp>
        <p:nvSpPr>
          <p:cNvPr id="3" name="Content Placeholder 2"/>
          <p:cNvSpPr>
            <a:spLocks noGrp="1"/>
          </p:cNvSpPr>
          <p:nvPr>
            <p:ph idx="1"/>
          </p:nvPr>
        </p:nvSpPr>
        <p:spPr>
          <a:xfrm>
            <a:off x="628650" y="1906588"/>
            <a:ext cx="7886700" cy="4354512"/>
          </a:xfrm>
        </p:spPr>
        <p:txBody>
          <a:bodyPr/>
          <a:lstStyle/>
          <a:p>
            <a:pPr marL="0" indent="0" eaLnBrk="1" hangingPunct="1">
              <a:spcAft>
                <a:spcPts val="600"/>
              </a:spcAft>
              <a:buFont typeface="Arial" pitchFamily="34" charset="0"/>
              <a:buNone/>
              <a:defRPr/>
            </a:pPr>
            <a:r>
              <a:rPr lang="en-US" sz="2200" dirty="0">
                <a:latin typeface="Times New Roman" panose="02020603050405020304" pitchFamily="18" charset="0"/>
                <a:cs typeface="Times New Roman" panose="02020603050405020304" pitchFamily="18" charset="0"/>
              </a:rPr>
              <a:t>ELLs with disabilities participate in the statewide assessment program by taking one of the following English language proficiency assessments with or without accommodations:</a:t>
            </a:r>
          </a:p>
          <a:p>
            <a:pPr marL="0" indent="0" eaLnBrk="1" hangingPunct="1">
              <a:spcAft>
                <a:spcPts val="600"/>
              </a:spcAft>
              <a:buFont typeface="Arial" pitchFamily="34" charset="0"/>
              <a:buNone/>
              <a:defRPr/>
            </a:pPr>
            <a:endParaRPr lang="en-US" sz="2200" dirty="0">
              <a:latin typeface="Times New Roman" panose="02020603050405020304" pitchFamily="18" charset="0"/>
              <a:cs typeface="Times New Roman" panose="02020603050405020304" pitchFamily="18" charset="0"/>
            </a:endParaRPr>
          </a:p>
          <a:p>
            <a:pPr marL="457200" lvl="1" eaLnBrk="1" hangingPunct="1">
              <a:spcAft>
                <a:spcPts val="0"/>
              </a:spcAft>
              <a:buFont typeface="Arial" pitchFamily="34" charset="0"/>
              <a:buChar char="•"/>
              <a:defRPr/>
            </a:pPr>
            <a:r>
              <a:rPr lang="en-US" sz="2200" dirty="0">
                <a:latin typeface="Times New Roman" panose="02020603050405020304" pitchFamily="18" charset="0"/>
                <a:cs typeface="Times New Roman" panose="02020603050405020304" pitchFamily="18" charset="0"/>
              </a:rPr>
              <a:t>Kindergarten ACCESS for ELLs,</a:t>
            </a:r>
          </a:p>
          <a:p>
            <a:pPr marL="457200" lvl="1" eaLnBrk="1" hangingPunct="1">
              <a:spcAft>
                <a:spcPts val="0"/>
              </a:spcAft>
              <a:buFont typeface="Arial" pitchFamily="34" charset="0"/>
              <a:buChar char="•"/>
              <a:defRPr/>
            </a:pPr>
            <a:r>
              <a:rPr lang="en-US" sz="2200" dirty="0">
                <a:latin typeface="Times New Roman" panose="02020603050405020304" pitchFamily="18" charset="0"/>
                <a:cs typeface="Times New Roman" panose="02020603050405020304" pitchFamily="18" charset="0"/>
              </a:rPr>
              <a:t>ACCESS for ELLs, or</a:t>
            </a:r>
          </a:p>
          <a:p>
            <a:pPr marL="457200" lvl="1" eaLnBrk="1" hangingPunct="1">
              <a:spcAft>
                <a:spcPts val="0"/>
              </a:spcAft>
              <a:buFont typeface="Arial" pitchFamily="34" charset="0"/>
              <a:buChar char="•"/>
              <a:defRPr/>
            </a:pPr>
            <a:r>
              <a:rPr lang="en-US" sz="2200" dirty="0">
                <a:latin typeface="Times New Roman" panose="02020603050405020304" pitchFamily="18" charset="0"/>
                <a:cs typeface="Times New Roman" panose="02020603050405020304" pitchFamily="18" charset="0"/>
              </a:rPr>
              <a:t>Alternate ACCESS.</a:t>
            </a:r>
          </a:p>
          <a:p>
            <a:pPr eaLnBrk="1" hangingPunct="1">
              <a:buFont typeface="Arial" pitchFamily="34" charset="0"/>
              <a:buChar char="•"/>
              <a:defRPr/>
            </a:pPr>
            <a:endParaRPr lang="en-US" dirty="0"/>
          </a:p>
        </p:txBody>
      </p:sp>
      <p:sp>
        <p:nvSpPr>
          <p:cNvPr id="27652" name="TextBox 3"/>
          <p:cNvSpPr txBox="1">
            <a:spLocks noChangeArrowheads="1"/>
          </p:cNvSpPr>
          <p:nvPr/>
        </p:nvSpPr>
        <p:spPr bwMode="auto">
          <a:xfrm>
            <a:off x="317500" y="5148263"/>
            <a:ext cx="8343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marL="287338" eaLnBrk="1" hangingPunct="1">
              <a:lnSpc>
                <a:spcPct val="100000"/>
              </a:lnSpc>
              <a:spcBef>
                <a:spcPct val="0"/>
              </a:spcBef>
              <a:buClrTx/>
              <a:buFontTx/>
              <a:buNone/>
            </a:pPr>
            <a:r>
              <a:rPr lang="en-US" altLang="en-US" sz="1800" b="1" dirty="0">
                <a:latin typeface="Times New Roman" pitchFamily="18" charset="0"/>
                <a:cs typeface="Times New Roman" pitchFamily="18" charset="0"/>
              </a:rPr>
              <a:t>Note: </a:t>
            </a:r>
            <a:r>
              <a:rPr lang="en-US" altLang="en-US" sz="1800" dirty="0">
                <a:latin typeface="Times New Roman" pitchFamily="18" charset="0"/>
                <a:cs typeface="Times New Roman" pitchFamily="18" charset="0"/>
              </a:rPr>
              <a:t>Document the participation and accommodation decisions in the student’s IEP or Section 504 Plan and in the student’s ELL Plan.</a:t>
            </a:r>
            <a:endParaRPr lang="en-US"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85364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54" y="966788"/>
            <a:ext cx="8175596" cy="793750"/>
          </a:xfrm>
        </p:spPr>
        <p:txBody>
          <a:bodyPr>
            <a:noAutofit/>
          </a:bodyPr>
          <a:lstStyle/>
          <a:p>
            <a:r>
              <a:rPr lang="en-US" sz="3200" dirty="0">
                <a:latin typeface="Times New Roman" panose="02020603050405020304" pitchFamily="18" charset="0"/>
                <a:cs typeface="Times New Roman" panose="02020603050405020304" pitchFamily="18" charset="0"/>
              </a:rPr>
              <a:t>Participation Criteria for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Alternate ACCESS</a:t>
            </a:r>
          </a:p>
        </p:txBody>
      </p:sp>
      <p:sp>
        <p:nvSpPr>
          <p:cNvPr id="3" name="Content Placeholder 2"/>
          <p:cNvSpPr>
            <a:spLocks noGrp="1"/>
          </p:cNvSpPr>
          <p:nvPr>
            <p:ph idx="1"/>
          </p:nvPr>
        </p:nvSpPr>
        <p:spPr>
          <a:xfrm>
            <a:off x="339754" y="1864383"/>
            <a:ext cx="8485740" cy="4351338"/>
          </a:xfrm>
        </p:spPr>
        <p:txBody>
          <a:bodyPr>
            <a:normAutofit fontScale="25000" lnSpcReduction="20000"/>
          </a:bodyPr>
          <a:lstStyle/>
          <a:p>
            <a:pPr marL="0" indent="0">
              <a:lnSpc>
                <a:spcPct val="120000"/>
              </a:lnSpc>
              <a:spcAft>
                <a:spcPts val="600"/>
              </a:spcAft>
              <a:buNone/>
            </a:pPr>
            <a:r>
              <a:rPr lang="en-US" sz="7200" dirty="0">
                <a:latin typeface="Times New Roman" panose="02020603050405020304" pitchFamily="18" charset="0"/>
                <a:cs typeface="Times New Roman" panose="02020603050405020304" pitchFamily="18" charset="0"/>
              </a:rPr>
              <a:t>Florida’s Alternate ACCESS participation criteria is as follows:</a:t>
            </a:r>
          </a:p>
          <a:p>
            <a:pPr lvl="1">
              <a:lnSpc>
                <a:spcPct val="120000"/>
              </a:lnSpc>
              <a:buClr>
                <a:schemeClr val="tx1"/>
              </a:buClr>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The student is classified as ELL, with a code of “LY” on the first day of the testing window (January 22, 2024). </a:t>
            </a:r>
          </a:p>
          <a:p>
            <a:pPr lvl="1">
              <a:lnSpc>
                <a:spcPct val="120000"/>
              </a:lnSpc>
              <a:buClr>
                <a:schemeClr val="tx1"/>
              </a:buClr>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The student has a most significant cognitive disability as defined in Rule 6A-6.03411(1)(f), Florida Administrative Code (F.A.C.). </a:t>
            </a:r>
          </a:p>
          <a:p>
            <a:pPr lvl="1">
              <a:lnSpc>
                <a:spcPct val="120000"/>
              </a:lnSpc>
              <a:buClr>
                <a:schemeClr val="tx1"/>
              </a:buClr>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The student receives special education services under IDEA (2004) and requires extensive direct individualized instruction and substantial supports to achieve measurable gains in the grade and age-appropriate curriculum. </a:t>
            </a:r>
          </a:p>
          <a:p>
            <a:pPr lvl="1">
              <a:lnSpc>
                <a:spcPct val="120000"/>
              </a:lnSpc>
              <a:buClr>
                <a:schemeClr val="tx1"/>
              </a:buClr>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The student is or will be participating in Access Points Curriculum and/or Statewide, Standardized Alternate Assessment based on criteria outlined in Rule 6A-1.0943(5), Florida Administrative Code (F.A.C.). </a:t>
            </a:r>
            <a:endParaRPr lang="en-US" sz="7000" dirty="0">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0E4CB3E5-21EE-614D-B14D-FE7D034B6AFD}"/>
              </a:ext>
            </a:extLst>
          </p:cNvPr>
          <p:cNvSpPr/>
          <p:nvPr/>
        </p:nvSpPr>
        <p:spPr>
          <a:xfrm>
            <a:off x="718517" y="5471820"/>
            <a:ext cx="7706966" cy="72069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Determining whether a student should be tested on ACCESS for ELLs Paper or Alternate ACCESS is a decision best made by the student’s IEP team.</a:t>
            </a:r>
          </a:p>
        </p:txBody>
      </p:sp>
    </p:spTree>
    <p:extLst>
      <p:ext uri="{BB962C8B-B14F-4D97-AF65-F5344CB8AC3E}">
        <p14:creationId xmlns:p14="http://schemas.microsoft.com/office/powerpoint/2010/main" val="117165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ACCESS for ELLs</a:t>
            </a:r>
            <a:br>
              <a:rPr lang="en-US"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Tier Placement and Test Materials Ordering via Survey 2</a:t>
            </a:r>
          </a:p>
        </p:txBody>
      </p:sp>
      <p:sp>
        <p:nvSpPr>
          <p:cNvPr id="3" name="Content Placeholder 2"/>
          <p:cNvSpPr>
            <a:spLocks noGrp="1"/>
          </p:cNvSpPr>
          <p:nvPr>
            <p:ph idx="1"/>
          </p:nvPr>
        </p:nvSpPr>
        <p:spPr>
          <a:xfrm>
            <a:off x="628650" y="1906348"/>
            <a:ext cx="7886700" cy="4240451"/>
          </a:xfrm>
        </p:spPr>
        <p:txBody>
          <a:bodyPr/>
          <a:lstStyle/>
          <a:p>
            <a:pPr marL="0" indent="0">
              <a:buNone/>
            </a:pPr>
            <a:r>
              <a:rPr lang="en-US" sz="1800" dirty="0">
                <a:latin typeface="Times New Roman" panose="02020603050405020304" pitchFamily="18" charset="0"/>
                <a:cs typeface="Times New Roman" panose="02020603050405020304" pitchFamily="18" charset="0"/>
              </a:rPr>
              <a:t>To ensure that the district receives the necessary test materials for the Spring 2024 ACCESS for ELLs administration, it is imperative that all ELL students with a code of LY, LF, LP, LA, and LZ have a tier designation/code as indicated below. </a:t>
            </a:r>
          </a:p>
          <a:p>
            <a:pPr marL="457200" lvl="1">
              <a:buClr>
                <a:schemeClr val="tx1"/>
              </a:buClr>
            </a:pPr>
            <a:r>
              <a:rPr lang="en-US" sz="1800" dirty="0">
                <a:latin typeface="Times New Roman" panose="02020603050405020304" pitchFamily="18" charset="0"/>
                <a:cs typeface="Times New Roman" panose="02020603050405020304" pitchFamily="18" charset="0"/>
              </a:rPr>
              <a:t> All grades 1–12 students with a code of LY have a code of A, B, or C.</a:t>
            </a:r>
          </a:p>
          <a:p>
            <a:pPr marL="914400" lvl="2">
              <a:buClr>
                <a:schemeClr val="tx1"/>
              </a:buClr>
            </a:pPr>
            <a:r>
              <a:rPr lang="en-US" sz="1800" b="1" dirty="0">
                <a:latin typeface="Times New Roman" panose="02020603050405020304" pitchFamily="18" charset="0"/>
                <a:cs typeface="Times New Roman" panose="02020603050405020304" pitchFamily="18" charset="0"/>
              </a:rPr>
              <a:t>Note</a:t>
            </a:r>
            <a:r>
              <a:rPr lang="en-US" sz="1800" dirty="0">
                <a:latin typeface="Times New Roman" panose="02020603050405020304" pitchFamily="18" charset="0"/>
                <a:cs typeface="Times New Roman" panose="02020603050405020304" pitchFamily="18" charset="0"/>
              </a:rPr>
              <a:t>: Students who have a most significant cognitive disability and meet the participation criteria for Alternate ACCESS must have a code of D.</a:t>
            </a:r>
          </a:p>
          <a:p>
            <a:pPr marL="457200" lvl="1">
              <a:buClr>
                <a:schemeClr val="tx1"/>
              </a:buClr>
            </a:pPr>
            <a:r>
              <a:rPr lang="en-US" sz="1800" dirty="0">
                <a:latin typeface="Times New Roman" panose="02020603050405020304" pitchFamily="18" charset="0"/>
                <a:cs typeface="Times New Roman" panose="02020603050405020304" pitchFamily="18" charset="0"/>
              </a:rPr>
              <a:t>All kindergarten students with code of LY and students in grades K–12 with a code of LF, LP, LA, and LZ have a code of Z.</a:t>
            </a:r>
          </a:p>
          <a:p>
            <a:pPr marL="914400" lvl="2">
              <a:buClr>
                <a:schemeClr val="tx1"/>
              </a:buClr>
            </a:pPr>
            <a:r>
              <a:rPr lang="en-US" sz="1800" b="1" dirty="0">
                <a:latin typeface="Times New Roman" panose="02020603050405020304" pitchFamily="18" charset="0"/>
                <a:cs typeface="Times New Roman" panose="02020603050405020304" pitchFamily="18" charset="0"/>
              </a:rPr>
              <a:t>NEW</a:t>
            </a:r>
            <a:r>
              <a:rPr lang="en-US" sz="1800" dirty="0">
                <a:latin typeface="Times New Roman" panose="02020603050405020304" pitchFamily="18" charset="0"/>
                <a:cs typeface="Times New Roman" panose="02020603050405020304" pitchFamily="18" charset="0"/>
              </a:rPr>
              <a:t>: Kindergarten students who have a most significant cognitive disability and meet the participation criteria for Alternate ACCESS must have a code of D.</a:t>
            </a:r>
          </a:p>
          <a:p>
            <a:pPr marL="0" indent="0">
              <a:buNone/>
            </a:pPr>
            <a:endParaRPr lang="en-US" sz="1600"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sz="1600" dirty="0">
                <a:latin typeface="Times New Roman" panose="02020603050405020304" pitchFamily="18" charset="0"/>
                <a:cs typeface="Times New Roman" panose="02020603050405020304" pitchFamily="18" charset="0"/>
              </a:rPr>
              <a:t>To review the tier placement guidance, please visit</a:t>
            </a:r>
            <a:endParaRPr lang="en-US" sz="1600" dirty="0">
              <a:solidFill>
                <a:srgbClr val="FF0000"/>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sz="1600" dirty="0">
                <a:latin typeface="Times New Roman" panose="02020603050405020304" pitchFamily="18" charset="0"/>
                <a:cs typeface="Times New Roman" panose="02020603050405020304" pitchFamily="18" charset="0"/>
                <a:hlinkClick r:id="rId3"/>
              </a:rPr>
              <a:t>https://www.fldoe.org/core/fileparse.php/20606/urlt/2324-197279.pdf</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075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9106" y="965470"/>
            <a:ext cx="8286750" cy="793750"/>
          </a:xfrm>
        </p:spPr>
        <p:txBody>
          <a:bodyPr/>
          <a:lstStyle/>
          <a:p>
            <a:r>
              <a:rPr lang="en-US" sz="2800" dirty="0">
                <a:latin typeface="Times New Roman" panose="02020603050405020304" pitchFamily="18" charset="0"/>
                <a:cs typeface="Times New Roman" panose="02020603050405020304" pitchFamily="18" charset="0"/>
              </a:rPr>
              <a:t>ACCESS for ELLs</a:t>
            </a:r>
            <a:br>
              <a:rPr lang="en-US" sz="28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Tier Placement and Pre-ID Labels</a:t>
            </a:r>
            <a:endParaRPr alt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9904715"/>
              </p:ext>
            </p:extLst>
          </p:nvPr>
        </p:nvGraphicFramePr>
        <p:xfrm>
          <a:off x="659131" y="1906588"/>
          <a:ext cx="7886700" cy="1941396"/>
        </p:xfrm>
        <a:graphic>
          <a:graphicData uri="http://schemas.openxmlformats.org/drawingml/2006/table">
            <a:tbl>
              <a:tblPr/>
              <a:tblGrid>
                <a:gridCol w="1471327">
                  <a:extLst>
                    <a:ext uri="{9D8B030D-6E8A-4147-A177-3AD203B41FA5}">
                      <a16:colId xmlns:a16="http://schemas.microsoft.com/office/drawing/2014/main" val="20000"/>
                    </a:ext>
                  </a:extLst>
                </a:gridCol>
                <a:gridCol w="2079169">
                  <a:extLst>
                    <a:ext uri="{9D8B030D-6E8A-4147-A177-3AD203B41FA5}">
                      <a16:colId xmlns:a16="http://schemas.microsoft.com/office/drawing/2014/main" val="20001"/>
                    </a:ext>
                  </a:extLst>
                </a:gridCol>
                <a:gridCol w="2298749">
                  <a:extLst>
                    <a:ext uri="{9D8B030D-6E8A-4147-A177-3AD203B41FA5}">
                      <a16:colId xmlns:a16="http://schemas.microsoft.com/office/drawing/2014/main" val="20002"/>
                    </a:ext>
                  </a:extLst>
                </a:gridCol>
                <a:gridCol w="2037455">
                  <a:extLst>
                    <a:ext uri="{9D8B030D-6E8A-4147-A177-3AD203B41FA5}">
                      <a16:colId xmlns:a16="http://schemas.microsoft.com/office/drawing/2014/main" val="20003"/>
                    </a:ext>
                  </a:extLst>
                </a:gridCol>
              </a:tblGrid>
              <a:tr h="762954">
                <a:tc>
                  <a:txBody>
                    <a:bodyPr/>
                    <a:lstStyle>
                      <a:lvl1pPr eaLnBrk="0" hangingPunct="0">
                        <a:lnSpc>
                          <a:spcPct val="90000"/>
                        </a:lnSpc>
                        <a:spcBef>
                          <a:spcPts val="1000"/>
                        </a:spcBef>
                        <a:buClr>
                          <a:srgbClr val="262A63"/>
                        </a:buClr>
                        <a:buFont typeface="Arial" charset="0"/>
                        <a:defRPr sz="24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defRPr sz="20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defRPr>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defRPr>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FFFFFF"/>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Clr>
                          <a:srgbClr val="262A63"/>
                        </a:buClr>
                        <a:buFont typeface="Arial" charset="0"/>
                        <a:defRPr sz="24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defRPr sz="20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defRPr>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defRPr>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Times New Roman" pitchFamily="18" charset="0"/>
                          <a:cs typeface="Times New Roman" pitchFamily="18" charset="0"/>
                        </a:rPr>
                        <a:t>Kindergarten ACCESS for ELLs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Clr>
                          <a:srgbClr val="262A63"/>
                        </a:buClr>
                        <a:buFont typeface="Arial" charset="0"/>
                        <a:defRPr sz="24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defRPr sz="20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defRPr>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defRPr>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Times New Roman" pitchFamily="18" charset="0"/>
                          <a:cs typeface="Times New Roman" pitchFamily="18" charset="0"/>
                        </a:rPr>
                        <a:t>ACCESS for ELLs Paper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90000"/>
                        </a:lnSpc>
                        <a:spcBef>
                          <a:spcPts val="1000"/>
                        </a:spcBef>
                        <a:buClr>
                          <a:srgbClr val="262A63"/>
                        </a:buClr>
                        <a:buFont typeface="Arial" charset="0"/>
                        <a:defRPr sz="24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defRPr sz="20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defRPr>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defRPr>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Times New Roman" pitchFamily="18" charset="0"/>
                          <a:cs typeface="Times New Roman" pitchFamily="18" charset="0"/>
                        </a:rPr>
                        <a:t>Alternate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Times New Roman" pitchFamily="18" charset="0"/>
                          <a:cs typeface="Times New Roman" pitchFamily="18" charset="0"/>
                        </a:rPr>
                        <a:t>ACCESS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78442">
                <a:tc>
                  <a:txBody>
                    <a:bodyPr/>
                    <a:lstStyle/>
                    <a:p>
                      <a:pPr marL="66675" marR="0" lvl="0" indent="0" algn="l" defTabSz="914400" rtl="0" eaLnBrk="1" fontAlgn="base" latinLnBrk="0" hangingPunct="1">
                        <a:lnSpc>
                          <a:spcPct val="100000"/>
                        </a:lnSpc>
                        <a:spcBef>
                          <a:spcPts val="463"/>
                        </a:spcBef>
                        <a:spcAft>
                          <a:spcPct val="0"/>
                        </a:spcAft>
                        <a:buClrTx/>
                        <a:buSzTx/>
                        <a:buFontTx/>
                        <a:buNone/>
                        <a:tabLst/>
                      </a:pPr>
                      <a:r>
                        <a:rPr kumimoji="0" lang="en-US" altLang="en-US" sz="15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Tier Placement on Pre-ID Label via Survey 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6675" marR="0" lvl="0" indent="0" algn="ctr" defTabSz="914400" rtl="0" eaLnBrk="1" fontAlgn="base" latinLnBrk="0" hangingPunct="1">
                        <a:lnSpc>
                          <a:spcPct val="100000"/>
                        </a:lnSpc>
                        <a:spcBef>
                          <a:spcPts val="463"/>
                        </a:spcBef>
                        <a:spcAft>
                          <a:spcPct val="0"/>
                        </a:spcAft>
                        <a:buClrTx/>
                        <a:buSzTx/>
                        <a:buFontTx/>
                        <a:buNone/>
                        <a:tabLst/>
                      </a:pPr>
                      <a:r>
                        <a:rPr kumimoji="0" lang="en-US" altLang="en-US" sz="15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Z = </a:t>
                      </a:r>
                      <a:r>
                        <a:rPr kumimoji="0" lang="en-US" altLang="en-US" sz="15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KG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6675" marR="0" lvl="0" indent="0" algn="ctr" defTabSz="914400" rtl="0" eaLnBrk="1" fontAlgn="base" latinLnBrk="0" hangingPunct="1">
                        <a:lnSpc>
                          <a:spcPct val="100000"/>
                        </a:lnSpc>
                        <a:spcBef>
                          <a:spcPts val="463"/>
                        </a:spcBef>
                        <a:spcAft>
                          <a:spcPct val="0"/>
                        </a:spcAft>
                        <a:buClrTx/>
                        <a:buSzTx/>
                        <a:buFontTx/>
                        <a:buNone/>
                        <a:tabLst/>
                      </a:pPr>
                      <a:r>
                        <a:rPr kumimoji="0" lang="en-US" altLang="en-US" sz="15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 = </a:t>
                      </a:r>
                      <a:r>
                        <a:rPr kumimoji="0" lang="en-US" altLang="en-US" sz="15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TierA</a:t>
                      </a:r>
                      <a:r>
                        <a:rPr kumimoji="0" lang="en-US" altLang="en-US" sz="15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a:t>
                      </a:r>
                    </a:p>
                    <a:p>
                      <a:pPr marL="66675" marR="0" lvl="0" indent="0" algn="ctr" defTabSz="914400" rtl="0" eaLnBrk="1" fontAlgn="base" latinLnBrk="0" hangingPunct="1">
                        <a:lnSpc>
                          <a:spcPct val="100000"/>
                        </a:lnSpc>
                        <a:spcBef>
                          <a:spcPts val="463"/>
                        </a:spcBef>
                        <a:spcAft>
                          <a:spcPct val="0"/>
                        </a:spcAft>
                        <a:buClrTx/>
                        <a:buSzTx/>
                        <a:buFontTx/>
                        <a:buNone/>
                        <a:tabLst/>
                      </a:pPr>
                      <a:r>
                        <a:rPr kumimoji="0" lang="en-US" altLang="en-US" sz="15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B or C = </a:t>
                      </a:r>
                      <a:r>
                        <a:rPr kumimoji="0" lang="en-US" altLang="en-US" sz="1500" b="1" i="0" u="none" strike="noStrike" cap="none" normalizeH="0" baseline="0" dirty="0" err="1">
                          <a:ln>
                            <a:noFill/>
                          </a:ln>
                          <a:solidFill>
                            <a:srgbClr val="000000"/>
                          </a:solidFill>
                          <a:effectLst/>
                          <a:latin typeface="Times New Roman" pitchFamily="18" charset="0"/>
                          <a:ea typeface="Calibri" pitchFamily="34" charset="0"/>
                          <a:cs typeface="Times New Roman" pitchFamily="18" charset="0"/>
                        </a:rPr>
                        <a:t>TierBC</a:t>
                      </a:r>
                      <a:endParaRPr kumimoji="0" lang="en-US" altLang="en-US" sz="15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66675" marR="0" lvl="0" indent="0" algn="ctr" defTabSz="914400" rtl="0" eaLnBrk="1" fontAlgn="base" latinLnBrk="0" hangingPunct="1">
                        <a:lnSpc>
                          <a:spcPct val="100000"/>
                        </a:lnSpc>
                        <a:spcBef>
                          <a:spcPts val="463"/>
                        </a:spcBef>
                        <a:spcAft>
                          <a:spcPct val="0"/>
                        </a:spcAft>
                        <a:buClrTx/>
                        <a:buSzTx/>
                        <a:buFontTx/>
                        <a:buNone/>
                        <a:tabLst/>
                      </a:pPr>
                      <a:r>
                        <a:rPr kumimoji="0" lang="en-US" altLang="en-US" sz="1500"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D = </a:t>
                      </a:r>
                      <a:r>
                        <a:rPr kumimoji="0" lang="en-US" altLang="en-US" sz="15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ALT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7143061"/>
                  </a:ext>
                </a:extLst>
              </a:tr>
            </a:tbl>
          </a:graphicData>
        </a:graphic>
      </p:graphicFrame>
      <p:sp>
        <p:nvSpPr>
          <p:cNvPr id="2" name="TextBox 1">
            <a:extLst>
              <a:ext uri="{FF2B5EF4-FFF2-40B4-BE49-F238E27FC236}">
                <a16:creationId xmlns:a16="http://schemas.microsoft.com/office/drawing/2014/main" id="{74FDC3DD-FCA0-5448-B81A-1AAA8EBAEDB4}"/>
              </a:ext>
            </a:extLst>
          </p:cNvPr>
          <p:cNvSpPr txBox="1"/>
          <p:nvPr/>
        </p:nvSpPr>
        <p:spPr>
          <a:xfrm>
            <a:off x="428625" y="4142721"/>
            <a:ext cx="8286750"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Tier placement assigned via Survey 2 will be listed as the </a:t>
            </a:r>
            <a:r>
              <a:rPr lang="en-US" sz="2000" i="1" dirty="0">
                <a:latin typeface="Times New Roman" panose="02020603050405020304" pitchFamily="18" charset="0"/>
                <a:cs typeface="Times New Roman" panose="02020603050405020304" pitchFamily="18" charset="0"/>
              </a:rPr>
              <a:t>District Student ID </a:t>
            </a:r>
            <a:r>
              <a:rPr lang="en-US" sz="2000" dirty="0">
                <a:latin typeface="Times New Roman" panose="02020603050405020304" pitchFamily="18" charset="0"/>
                <a:cs typeface="Times New Roman" panose="02020603050405020304" pitchFamily="18" charset="0"/>
              </a:rPr>
              <a:t>on the Pre-ID label </a:t>
            </a:r>
            <a:r>
              <a:rPr lang="en-US" sz="2000" u="sng" dirty="0">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within WIDA AMS.</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Note</a:t>
            </a:r>
            <a:r>
              <a:rPr lang="en-US" sz="2000" dirty="0">
                <a:latin typeface="Times New Roman" panose="02020603050405020304" pitchFamily="18" charset="0"/>
                <a:cs typeface="Times New Roman" panose="02020603050405020304" pitchFamily="18" charset="0"/>
              </a:rPr>
              <a:t>: If the tier changes for a student, schools can proceed to affix label to the Student Response Booklet (i.e., BC to A). </a:t>
            </a:r>
          </a:p>
          <a:p>
            <a:endParaRPr lang="en-US" sz="2000" dirty="0"/>
          </a:p>
        </p:txBody>
      </p:sp>
    </p:spTree>
    <p:extLst>
      <p:ext uri="{BB962C8B-B14F-4D97-AF65-F5344CB8AC3E}">
        <p14:creationId xmlns:p14="http://schemas.microsoft.com/office/powerpoint/2010/main" val="413193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F43F0-B93E-174E-940A-8BE36A71553F}"/>
              </a:ext>
            </a:extLst>
          </p:cNvPr>
          <p:cNvSpPr>
            <a:spLocks noGrp="1"/>
          </p:cNvSpPr>
          <p:nvPr>
            <p:ph type="title"/>
          </p:nvPr>
        </p:nvSpPr>
        <p:spPr>
          <a:xfrm>
            <a:off x="385581" y="938675"/>
            <a:ext cx="8411178" cy="793750"/>
          </a:xfrm>
        </p:spPr>
        <p:txBody>
          <a:bodyPr/>
          <a:lstStyle/>
          <a:p>
            <a:r>
              <a:rPr lang="en-US" dirty="0">
                <a:latin typeface="Times New Roman" panose="02020603050405020304" pitchFamily="18" charset="0"/>
                <a:cs typeface="Times New Roman" panose="02020603050405020304" pitchFamily="18" charset="0"/>
              </a:rPr>
              <a:t>ACCESS for ELLs</a:t>
            </a:r>
            <a:br>
              <a:rPr lang="en-US"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Spring 2024 District Shipping &amp; Additional Overage Survey</a:t>
            </a:r>
          </a:p>
        </p:txBody>
      </p:sp>
      <p:sp>
        <p:nvSpPr>
          <p:cNvPr id="3" name="Content Placeholder 2">
            <a:extLst>
              <a:ext uri="{FF2B5EF4-FFF2-40B4-BE49-F238E27FC236}">
                <a16:creationId xmlns:a16="http://schemas.microsoft.com/office/drawing/2014/main" id="{193C4E1E-5469-5440-BC17-B6D52B3FDA0C}"/>
              </a:ext>
            </a:extLst>
          </p:cNvPr>
          <p:cNvSpPr>
            <a:spLocks noGrp="1"/>
          </p:cNvSpPr>
          <p:nvPr>
            <p:ph idx="1"/>
          </p:nvPr>
        </p:nvSpPr>
        <p:spPr>
          <a:xfrm>
            <a:off x="480765" y="1903703"/>
            <a:ext cx="5351999" cy="3605658"/>
          </a:xfrm>
        </p:spPr>
        <p:txBody>
          <a:bodyPr/>
          <a:lstStyle/>
          <a:p>
            <a:pPr marL="0" indent="0">
              <a:buNone/>
            </a:pPr>
            <a:r>
              <a:rPr lang="en-US" sz="1600" dirty="0">
                <a:latin typeface="Times New Roman" panose="02020603050405020304" pitchFamily="18" charset="0"/>
                <a:cs typeface="Times New Roman" panose="02020603050405020304" pitchFamily="18" charset="0"/>
              </a:rPr>
              <a:t>The purpose of this survey is to confirm the district’s shipping address for initial test materials and request additional overage quantities to reduce the need of ordering materials during the testing window. </a:t>
            </a:r>
            <a:r>
              <a:rPr lang="en-US" sz="1600" b="1" dirty="0">
                <a:latin typeface="Times New Roman" panose="02020603050405020304" pitchFamily="18" charset="0"/>
                <a:cs typeface="Times New Roman" panose="02020603050405020304" pitchFamily="18" charset="0"/>
              </a:rPr>
              <a:t>Note</a:t>
            </a:r>
            <a:r>
              <a:rPr lang="en-US" sz="1600" dirty="0">
                <a:latin typeface="Times New Roman" panose="02020603050405020304" pitchFamily="18" charset="0"/>
                <a:cs typeface="Times New Roman" panose="02020603050405020304" pitchFamily="18" charset="0"/>
              </a:rPr>
              <a:t>: Accommodated test forms are generated exclusively from Survey 2 enrollments.  </a:t>
            </a:r>
          </a:p>
          <a:p>
            <a:pPr marL="0" indent="0">
              <a:buNone/>
            </a:pPr>
            <a:r>
              <a:rPr lang="en-US" sz="1600" dirty="0">
                <a:latin typeface="Times New Roman" panose="02020603050405020304" pitchFamily="18" charset="0"/>
                <a:cs typeface="Times New Roman" panose="02020603050405020304" pitchFamily="18" charset="0"/>
              </a:rPr>
              <a:t>Test materials requested via this survey creates a student record assigned to the State Provided School (9999), which requires the destruction of Pre-ID and District/School labels upon receipt. </a:t>
            </a:r>
          </a:p>
          <a:p>
            <a:pPr marL="0" indent="0">
              <a:buNone/>
            </a:pPr>
            <a:r>
              <a:rPr lang="en-US" sz="1600" dirty="0">
                <a:latin typeface="Times New Roman" panose="02020603050405020304" pitchFamily="18" charset="0"/>
                <a:cs typeface="Times New Roman" panose="02020603050405020304" pitchFamily="18" charset="0"/>
              </a:rPr>
              <a:t>Districts can elect to use the same counts submitted for the spring 2023 administration. Please identify one individual to complete the survey for the district by </a:t>
            </a:r>
            <a:r>
              <a:rPr lang="en-US" sz="1600" b="1" dirty="0">
                <a:solidFill>
                  <a:srgbClr val="FF0000"/>
                </a:solidFill>
                <a:latin typeface="Times New Roman" panose="02020603050405020304" pitchFamily="18" charset="0"/>
                <a:cs typeface="Times New Roman" panose="02020603050405020304" pitchFamily="18" charset="0"/>
              </a:rPr>
              <a:t>Friday, September 22</a:t>
            </a:r>
            <a:r>
              <a:rPr lang="en-US" sz="1600"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BA6EB22F-B258-EB4B-A73C-00C026EC84C0}"/>
              </a:ext>
            </a:extLst>
          </p:cNvPr>
          <p:cNvSpPr txBox="1"/>
          <p:nvPr/>
        </p:nvSpPr>
        <p:spPr>
          <a:xfrm>
            <a:off x="215906" y="5246843"/>
            <a:ext cx="6782626" cy="64633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spcBef>
                <a:spcPts val="0"/>
              </a:spcBef>
            </a:pPr>
            <a:r>
              <a:rPr lang="en-US" b="1" dirty="0">
                <a:solidFill>
                  <a:schemeClr val="tx1"/>
                </a:solidFill>
                <a:latin typeface="Times New Roman" panose="02020603050405020304" pitchFamily="18" charset="0"/>
                <a:cs typeface="Times New Roman" panose="02020603050405020304" pitchFamily="18" charset="0"/>
              </a:rPr>
              <a:t>Scan the QR Code or visit:</a:t>
            </a:r>
          </a:p>
          <a:p>
            <a:pPr algn="ctr">
              <a:spcBef>
                <a:spcPts val="0"/>
              </a:spcBef>
            </a:pPr>
            <a:r>
              <a:rPr lang="en-US" b="1" dirty="0">
                <a:solidFill>
                  <a:schemeClr val="tx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https://uwmadison.co1.qualtrics.com/jfe/form/SV_bOqJBtuzGgtG7no</a:t>
            </a:r>
            <a:r>
              <a:rPr lang="en-US" dirty="0">
                <a:solidFill>
                  <a:schemeClr val="tx1"/>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7" name="Picture 6" descr="A screenshot of a survey form&#10;&#10;Description automatically generated">
            <a:extLst>
              <a:ext uri="{FF2B5EF4-FFF2-40B4-BE49-F238E27FC236}">
                <a16:creationId xmlns:a16="http://schemas.microsoft.com/office/drawing/2014/main" id="{CAB4046F-E16B-084D-A45D-E91991A162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6891" y="1903703"/>
            <a:ext cx="2691554" cy="2496312"/>
          </a:xfrm>
          <a:prstGeom prst="rect">
            <a:avLst/>
          </a:prstGeom>
          <a:ln>
            <a:solidFill>
              <a:schemeClr val="tx1"/>
            </a:solidFill>
          </a:ln>
        </p:spPr>
      </p:pic>
      <p:pic>
        <p:nvPicPr>
          <p:cNvPr id="9" name="Picture 8" descr="A qr code on a white background&#10;&#10;Description automatically generated">
            <a:extLst>
              <a:ext uri="{FF2B5EF4-FFF2-40B4-BE49-F238E27FC236}">
                <a16:creationId xmlns:a16="http://schemas.microsoft.com/office/drawing/2014/main" id="{C11C0E04-A0AB-2548-902B-F21B47BCC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8437" y="4715611"/>
            <a:ext cx="1587500" cy="1587500"/>
          </a:xfrm>
          <a:prstGeom prst="rect">
            <a:avLst/>
          </a:prstGeom>
        </p:spPr>
      </p:pic>
    </p:spTree>
    <p:extLst>
      <p:ext uri="{BB962C8B-B14F-4D97-AF65-F5344CB8AC3E}">
        <p14:creationId xmlns:p14="http://schemas.microsoft.com/office/powerpoint/2010/main" val="966231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A565-6FA8-6648-B4F8-46835C5EAB19}"/>
              </a:ext>
            </a:extLst>
          </p:cNvPr>
          <p:cNvSpPr>
            <a:spLocks noGrp="1"/>
          </p:cNvSpPr>
          <p:nvPr>
            <p:ph type="title"/>
          </p:nvPr>
        </p:nvSpPr>
        <p:spPr>
          <a:xfrm>
            <a:off x="628650" y="1026422"/>
            <a:ext cx="7886700" cy="793750"/>
          </a:xfrm>
        </p:spPr>
        <p:txBody>
          <a:bodyPr/>
          <a:lstStyle/>
          <a:p>
            <a:r>
              <a:rPr lang="en-US" dirty="0">
                <a:latin typeface="Times New Roman" panose="02020603050405020304" pitchFamily="18" charset="0"/>
                <a:cs typeface="Times New Roman" panose="02020603050405020304" pitchFamily="18" charset="0"/>
              </a:rPr>
              <a:t>ACCESS for ELLs</a:t>
            </a:r>
            <a:br>
              <a:rPr lang="en-US"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Who can be a Test Administrator?</a:t>
            </a:r>
            <a:endParaRPr lang="en-US"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6569911-1E90-1B4E-84E9-E9647012B1AC}"/>
              </a:ext>
            </a:extLst>
          </p:cNvPr>
          <p:cNvSpPr/>
          <p:nvPr/>
        </p:nvSpPr>
        <p:spPr>
          <a:xfrm>
            <a:off x="1191985" y="2082769"/>
            <a:ext cx="6760030" cy="2554545"/>
          </a:xfrm>
          <a:prstGeom prst="rect">
            <a:avLst/>
          </a:prstGeom>
        </p:spPr>
        <p:txBody>
          <a:bodyPr wrap="square">
            <a:spAutoFit/>
          </a:bodyPr>
          <a:lstStyle/>
          <a:p>
            <a:pPr marL="0" indent="0" algn="ctr">
              <a:buNone/>
            </a:pPr>
            <a:r>
              <a:rPr lang="en-US" sz="2000" dirty="0">
                <a:latin typeface="Times New Roman" panose="02020603050405020304" pitchFamily="18" charset="0"/>
                <a:cs typeface="Times New Roman" panose="02020603050405020304" pitchFamily="18" charset="0"/>
              </a:rPr>
              <a:t>A test administrator can be a state-level certified educator, district-level certified educator, school personnel (including temporary certifications for new teachers and certified substitute teachers), or paraprofessionals </a:t>
            </a:r>
            <a:r>
              <a:rPr lang="en-US" sz="2000" b="1" dirty="0">
                <a:latin typeface="Times New Roman" panose="02020603050405020304" pitchFamily="18" charset="0"/>
                <a:cs typeface="Times New Roman" panose="02020603050405020304" pitchFamily="18" charset="0"/>
              </a:rPr>
              <a:t>articulate in English</a:t>
            </a:r>
            <a:r>
              <a:rPr lang="en-US" sz="2000"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p>
          <a:p>
            <a:pPr marL="0" indent="0" algn="ctr">
              <a:buNone/>
            </a:pPr>
            <a:endParaRPr lang="en-US" sz="2000" b="1" i="1" dirty="0">
              <a:latin typeface="Times New Roman" panose="02020603050405020304" pitchFamily="18" charset="0"/>
              <a:cs typeface="Times New Roman" panose="02020603050405020304" pitchFamily="18" charset="0"/>
            </a:endParaRPr>
          </a:p>
          <a:p>
            <a:pPr marL="0" indent="0" algn="ctr">
              <a:buNone/>
            </a:pPr>
            <a:r>
              <a:rPr lang="en-US" sz="2000" dirty="0">
                <a:latin typeface="Times New Roman" panose="02020603050405020304" pitchFamily="18" charset="0"/>
                <a:cs typeface="Times New Roman" panose="02020603050405020304" pitchFamily="18" charset="0"/>
              </a:rPr>
              <a:t>Each assessment’s training course has a general administration quiz via the WIDA Secure Portal, which educators must pass to become certified to administer the assessment. </a:t>
            </a:r>
          </a:p>
        </p:txBody>
      </p:sp>
      <p:pic>
        <p:nvPicPr>
          <p:cNvPr id="5" name="Picture 4" descr="Graphical user interface, application, Teams&#10;&#10;Description automatically generated">
            <a:extLst>
              <a:ext uri="{FF2B5EF4-FFF2-40B4-BE49-F238E27FC236}">
                <a16:creationId xmlns:a16="http://schemas.microsoft.com/office/drawing/2014/main" id="{C1F62BAF-7028-8C4B-92AB-E0D8DCA2FB34}"/>
              </a:ext>
            </a:extLst>
          </p:cNvPr>
          <p:cNvPicPr>
            <a:picLocks noChangeAspect="1"/>
          </p:cNvPicPr>
          <p:nvPr/>
        </p:nvPicPr>
        <p:blipFill rotWithShape="1">
          <a:blip r:embed="rId3">
            <a:extLst>
              <a:ext uri="{28A0092B-C50C-407E-A947-70E740481C1C}">
                <a14:useLocalDpi xmlns:a14="http://schemas.microsoft.com/office/drawing/2010/main" val="0"/>
              </a:ext>
            </a:extLst>
          </a:blip>
          <a:srcRect t="12463" r="69486" b="46278"/>
          <a:stretch/>
        </p:blipFill>
        <p:spPr>
          <a:xfrm>
            <a:off x="1828800" y="4637313"/>
            <a:ext cx="2552223" cy="1630587"/>
          </a:xfrm>
          <a:prstGeom prst="rect">
            <a:avLst/>
          </a:prstGeom>
        </p:spPr>
      </p:pic>
      <p:pic>
        <p:nvPicPr>
          <p:cNvPr id="6" name="Picture 5" descr="Graphical user interface, application, Teams&#10;&#10;Description automatically generated">
            <a:extLst>
              <a:ext uri="{FF2B5EF4-FFF2-40B4-BE49-F238E27FC236}">
                <a16:creationId xmlns:a16="http://schemas.microsoft.com/office/drawing/2014/main" id="{5AB090B6-FC03-5240-9591-719ED1A35519}"/>
              </a:ext>
            </a:extLst>
          </p:cNvPr>
          <p:cNvPicPr>
            <a:picLocks noChangeAspect="1"/>
          </p:cNvPicPr>
          <p:nvPr/>
        </p:nvPicPr>
        <p:blipFill rotWithShape="1">
          <a:blip r:embed="rId3">
            <a:extLst>
              <a:ext uri="{28A0092B-C50C-407E-A947-70E740481C1C}">
                <a14:useLocalDpi xmlns:a14="http://schemas.microsoft.com/office/drawing/2010/main" val="0"/>
              </a:ext>
            </a:extLst>
          </a:blip>
          <a:srcRect l="55686" t="57690" r="17190" b="154"/>
          <a:stretch/>
        </p:blipFill>
        <p:spPr>
          <a:xfrm>
            <a:off x="4638342" y="4899910"/>
            <a:ext cx="2220373" cy="1630587"/>
          </a:xfrm>
          <a:prstGeom prst="rect">
            <a:avLst/>
          </a:prstGeom>
        </p:spPr>
      </p:pic>
    </p:spTree>
    <p:extLst>
      <p:ext uri="{BB962C8B-B14F-4D97-AF65-F5344CB8AC3E}">
        <p14:creationId xmlns:p14="http://schemas.microsoft.com/office/powerpoint/2010/main" val="289781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878F-7620-CD47-A7FA-1745697939D9}"/>
              </a:ext>
            </a:extLst>
          </p:cNvPr>
          <p:cNvSpPr>
            <a:spLocks noGrp="1"/>
          </p:cNvSpPr>
          <p:nvPr>
            <p:ph type="title"/>
          </p:nvPr>
        </p:nvSpPr>
        <p:spPr>
          <a:xfrm>
            <a:off x="220717" y="1048570"/>
            <a:ext cx="8702565" cy="793750"/>
          </a:xfrm>
        </p:spPr>
        <p:txBody>
          <a:bodyPr/>
          <a:lstStyle/>
          <a:p>
            <a:r>
              <a:rPr lang="en-US" dirty="0">
                <a:latin typeface="Times New Roman" panose="02020603050405020304" pitchFamily="18" charset="0"/>
                <a:cs typeface="Times New Roman" panose="02020603050405020304" pitchFamily="18" charset="0"/>
              </a:rPr>
              <a:t>ACCESS for ELLs</a:t>
            </a:r>
            <a:br>
              <a:rPr lang="en-US"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WIDA Secure Portal Account Management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hlinkClick r:id="rId3"/>
              </a:rPr>
              <a:t>www.wida.wisc.edu</a:t>
            </a:r>
            <a:r>
              <a:rPr lang="en-US" sz="24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E3D4A2C4-B363-F547-8250-6609AB210820}"/>
              </a:ext>
            </a:extLst>
          </p:cNvPr>
          <p:cNvSpPr>
            <a:spLocks noGrp="1"/>
          </p:cNvSpPr>
          <p:nvPr>
            <p:ph idx="1"/>
          </p:nvPr>
        </p:nvSpPr>
        <p:spPr>
          <a:xfrm>
            <a:off x="400212" y="1907220"/>
            <a:ext cx="8343578" cy="2076898"/>
          </a:xfrm>
        </p:spPr>
        <p:txBody>
          <a:bodyPr/>
          <a:lstStyle/>
          <a:p>
            <a:pPr marL="0" indent="0">
              <a:buNone/>
            </a:pPr>
            <a:r>
              <a:rPr lang="en-US" sz="1800" dirty="0">
                <a:latin typeface="Times New Roman" panose="02020603050405020304" pitchFamily="18" charset="0"/>
                <a:cs typeface="Times New Roman" panose="02020603050405020304" pitchFamily="18" charset="0"/>
              </a:rPr>
              <a:t>1. District assessment coordinator manages school-level accounts and assigns permissions via </a:t>
            </a:r>
            <a:r>
              <a:rPr lang="en-US" sz="1800" b="1" dirty="0">
                <a:latin typeface="Times New Roman" panose="02020603050405020304" pitchFamily="18" charset="0"/>
                <a:cs typeface="Times New Roman" panose="02020603050405020304" pitchFamily="18" charset="0"/>
              </a:rPr>
              <a:t>Manage &gt; Manage Users</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Users can update account information and view certifications via </a:t>
            </a:r>
            <a:r>
              <a:rPr lang="en-US" sz="1800" b="1" dirty="0">
                <a:latin typeface="Times New Roman" panose="02020603050405020304" pitchFamily="18" charset="0"/>
                <a:cs typeface="Times New Roman" panose="02020603050405020304" pitchFamily="18" charset="0"/>
              </a:rPr>
              <a:t>Manage &gt; My Profile</a:t>
            </a:r>
            <a:r>
              <a:rPr lang="en-US" sz="1800" dirty="0">
                <a:latin typeface="Times New Roman" panose="02020603050405020304" pitchFamily="18" charset="0"/>
                <a:cs typeface="Times New Roman" panose="02020603050405020304" pitchFamily="18" charset="0"/>
              </a:rPr>
              <a:t>.</a:t>
            </a:r>
          </a:p>
          <a:p>
            <a:pPr marL="0" indent="0">
              <a:buNone/>
            </a:pPr>
            <a:r>
              <a:rPr lang="en-US" sz="1800" dirty="0">
                <a:latin typeface="Times New Roman" panose="02020603050405020304" pitchFamily="18" charset="0"/>
                <a:cs typeface="Times New Roman" panose="02020603050405020304" pitchFamily="18" charset="0"/>
              </a:rPr>
              <a:t>2. District and school assessment coordinators can check on the certification status of test administrators via </a:t>
            </a:r>
            <a:r>
              <a:rPr lang="en-US" sz="1800" b="1" dirty="0">
                <a:latin typeface="Times New Roman" panose="02020603050405020304" pitchFamily="18" charset="0"/>
                <a:cs typeface="Times New Roman" panose="02020603050405020304" pitchFamily="18" charset="0"/>
              </a:rPr>
              <a:t>Manage &gt; Certification Report</a:t>
            </a:r>
            <a:r>
              <a:rPr lang="en-US" sz="1800" dirty="0">
                <a:latin typeface="Times New Roman" panose="02020603050405020304" pitchFamily="18" charset="0"/>
                <a:cs typeface="Times New Roman" panose="02020603050405020304" pitchFamily="18" charset="0"/>
              </a:rPr>
              <a:t>.</a:t>
            </a:r>
            <a:endParaRPr lang="en-US" altLang="en-US" sz="1600" dirty="0">
              <a:latin typeface="Times New Roman" panose="02020603050405020304" pitchFamily="18" charset="0"/>
              <a:cs typeface="Times New Roman" pitchFamily="18" charset="0"/>
            </a:endParaRPr>
          </a:p>
          <a:p>
            <a:pPr marL="0" indent="0" algn="ctr">
              <a:buNone/>
            </a:pPr>
            <a:endParaRPr lang="en-US" altLang="en-US" sz="1600" dirty="0">
              <a:latin typeface="Times New Roman" panose="02020603050405020304" pitchFamily="18" charset="0"/>
              <a:cs typeface="Times New Roman" pitchFamily="18" charset="0"/>
            </a:endParaRPr>
          </a:p>
          <a:p>
            <a:pPr algn="ctr"/>
            <a:endParaRPr lang="en-US" dirty="0">
              <a:latin typeface="Times New Roman" panose="02020603050405020304" pitchFamily="18" charset="0"/>
              <a:cs typeface="Times New Roman" panose="02020603050405020304" pitchFamily="18" charset="0"/>
            </a:endParaRPr>
          </a:p>
        </p:txBody>
      </p:sp>
      <p:pic>
        <p:nvPicPr>
          <p:cNvPr id="13" name="Picture 12" descr="Graphical user interface, application&#10;&#10;Description automatically generated">
            <a:extLst>
              <a:ext uri="{FF2B5EF4-FFF2-40B4-BE49-F238E27FC236}">
                <a16:creationId xmlns:a16="http://schemas.microsoft.com/office/drawing/2014/main" id="{B4F796B4-6977-9C48-B5DD-494B76F07BE3}"/>
              </a:ext>
            </a:extLst>
          </p:cNvPr>
          <p:cNvPicPr>
            <a:picLocks noChangeAspect="1"/>
          </p:cNvPicPr>
          <p:nvPr/>
        </p:nvPicPr>
        <p:blipFill rotWithShape="1">
          <a:blip r:embed="rId4">
            <a:extLst>
              <a:ext uri="{28A0092B-C50C-407E-A947-70E740481C1C}">
                <a14:useLocalDpi xmlns:a14="http://schemas.microsoft.com/office/drawing/2010/main" val="0"/>
              </a:ext>
            </a:extLst>
          </a:blip>
          <a:srcRect b="36792"/>
          <a:stretch/>
        </p:blipFill>
        <p:spPr>
          <a:xfrm>
            <a:off x="3909078" y="3690261"/>
            <a:ext cx="5014204" cy="2445747"/>
          </a:xfrm>
          <a:prstGeom prst="rect">
            <a:avLst/>
          </a:prstGeom>
          <a:ln>
            <a:solidFill>
              <a:schemeClr val="tx1"/>
            </a:solidFill>
          </a:ln>
        </p:spPr>
      </p:pic>
      <p:sp>
        <p:nvSpPr>
          <p:cNvPr id="14" name="Right Arrow 13">
            <a:extLst>
              <a:ext uri="{FF2B5EF4-FFF2-40B4-BE49-F238E27FC236}">
                <a16:creationId xmlns:a16="http://schemas.microsoft.com/office/drawing/2014/main" id="{46326641-39CE-4142-9622-4E3B4A86E0EC}"/>
              </a:ext>
            </a:extLst>
          </p:cNvPr>
          <p:cNvSpPr/>
          <p:nvPr/>
        </p:nvSpPr>
        <p:spPr>
          <a:xfrm>
            <a:off x="555170" y="5682346"/>
            <a:ext cx="4408715" cy="779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text, application&#10;&#10;Description automatically generated">
            <a:extLst>
              <a:ext uri="{FF2B5EF4-FFF2-40B4-BE49-F238E27FC236}">
                <a16:creationId xmlns:a16="http://schemas.microsoft.com/office/drawing/2014/main" id="{E82631C7-0BC9-6245-8CD2-5D614A5541EE}"/>
              </a:ext>
            </a:extLst>
          </p:cNvPr>
          <p:cNvPicPr>
            <a:picLocks noChangeAspect="1"/>
          </p:cNvPicPr>
          <p:nvPr/>
        </p:nvPicPr>
        <p:blipFill rotWithShape="1">
          <a:blip r:embed="rId5">
            <a:extLst>
              <a:ext uri="{28A0092B-C50C-407E-A947-70E740481C1C}">
                <a14:useLocalDpi xmlns:a14="http://schemas.microsoft.com/office/drawing/2010/main" val="0"/>
              </a:ext>
            </a:extLst>
          </a:blip>
          <a:srcRect l="36586"/>
          <a:stretch/>
        </p:blipFill>
        <p:spPr>
          <a:xfrm>
            <a:off x="555171" y="3625547"/>
            <a:ext cx="2894926" cy="2836311"/>
          </a:xfrm>
          <a:prstGeom prst="rect">
            <a:avLst/>
          </a:prstGeom>
          <a:ln>
            <a:solidFill>
              <a:schemeClr val="tx1"/>
            </a:solidFill>
          </a:ln>
        </p:spPr>
      </p:pic>
    </p:spTree>
    <p:extLst>
      <p:ext uri="{BB962C8B-B14F-4D97-AF65-F5344CB8AC3E}">
        <p14:creationId xmlns:p14="http://schemas.microsoft.com/office/powerpoint/2010/main" val="297820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19" y="847890"/>
            <a:ext cx="7886700" cy="793750"/>
          </a:xfrm>
        </p:spPr>
        <p:txBody>
          <a:bodyPr>
            <a:normAutofit fontScale="90000"/>
          </a:bodyPr>
          <a:lstStyle/>
          <a:p>
            <a:r>
              <a:rPr lang="en-US" dirty="0">
                <a:latin typeface="Times New Roman" panose="02020603050405020304" pitchFamily="18" charset="0"/>
                <a:cs typeface="Times New Roman" panose="02020603050405020304" pitchFamily="18" charset="0"/>
              </a:rPr>
              <a:t>ACCESS for ELLs </a:t>
            </a:r>
            <a:br>
              <a:rPr lang="en-US"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Security Requirements of Proctors</a:t>
            </a:r>
          </a:p>
        </p:txBody>
      </p:sp>
      <p:sp>
        <p:nvSpPr>
          <p:cNvPr id="3" name="Content Placeholder 2"/>
          <p:cNvSpPr>
            <a:spLocks noGrp="1"/>
          </p:cNvSpPr>
          <p:nvPr>
            <p:ph idx="1"/>
          </p:nvPr>
        </p:nvSpPr>
        <p:spPr>
          <a:xfrm>
            <a:off x="404219" y="1789109"/>
            <a:ext cx="8239968" cy="4351338"/>
          </a:xfrm>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Prior to testing, proctors must be informed of their duties and of the appropriate test security policies and procedures. School personnel and non-school personnel may be trained as proctors. </a:t>
            </a:r>
          </a:p>
          <a:p>
            <a:pPr marL="0" indent="0">
              <a:buNone/>
            </a:pPr>
            <a:r>
              <a:rPr lang="en-US" sz="2200" dirty="0">
                <a:latin typeface="Times New Roman" panose="02020603050405020304" pitchFamily="18" charset="0"/>
                <a:cs typeface="Times New Roman" panose="02020603050405020304" pitchFamily="18" charset="0"/>
              </a:rPr>
              <a:t>Proctors and anyone who assists with any aspect of test preparation or administration </a:t>
            </a:r>
            <a:r>
              <a:rPr lang="en-US" sz="2200" b="1" dirty="0">
                <a:latin typeface="Times New Roman" panose="02020603050405020304" pitchFamily="18" charset="0"/>
                <a:cs typeface="Times New Roman" panose="02020603050405020304" pitchFamily="18" charset="0"/>
              </a:rPr>
              <a:t>must</a:t>
            </a:r>
            <a:r>
              <a:rPr lang="en-US" sz="2200" dirty="0">
                <a:latin typeface="Times New Roman" panose="02020603050405020304" pitchFamily="18" charset="0"/>
                <a:cs typeface="Times New Roman" panose="02020603050405020304" pitchFamily="18" charset="0"/>
              </a:rPr>
              <a:t>:</a:t>
            </a:r>
          </a:p>
          <a:p>
            <a:pPr lvl="1"/>
            <a:r>
              <a:rPr lang="en-US" sz="2200" dirty="0">
                <a:latin typeface="Times New Roman" panose="02020603050405020304" pitchFamily="18" charset="0"/>
                <a:cs typeface="Times New Roman" panose="02020603050405020304" pitchFamily="18" charset="0"/>
              </a:rPr>
              <a:t>sign the </a:t>
            </a:r>
            <a:r>
              <a:rPr lang="en-US" sz="2200" i="1" dirty="0">
                <a:latin typeface="Times New Roman" panose="02020603050405020304" pitchFamily="18" charset="0"/>
                <a:cs typeface="Times New Roman" panose="02020603050405020304" pitchFamily="18" charset="0"/>
              </a:rPr>
              <a:t>2024 Test Administration and Security Agreement </a:t>
            </a:r>
            <a:r>
              <a:rPr lang="en-US" sz="2200" dirty="0">
                <a:latin typeface="Times New Roman" panose="02020603050405020304" pitchFamily="18" charset="0"/>
                <a:cs typeface="Times New Roman" panose="02020603050405020304" pitchFamily="18" charset="0"/>
              </a:rPr>
              <a:t>and be informed of the test security laws and rules prohibiting any activities that may threaten the integrity of the test;</a:t>
            </a:r>
          </a:p>
          <a:p>
            <a:pPr lvl="1"/>
            <a:r>
              <a:rPr lang="en-US" sz="2200" dirty="0">
                <a:latin typeface="Times New Roman" panose="02020603050405020304" pitchFamily="18" charset="0"/>
                <a:cs typeface="Times New Roman" panose="02020603050405020304" pitchFamily="18" charset="0"/>
              </a:rPr>
              <a:t>sign the </a:t>
            </a:r>
            <a:r>
              <a:rPr lang="en-US" sz="2200" i="1" dirty="0">
                <a:latin typeface="Times New Roman" panose="02020603050405020304" pitchFamily="18" charset="0"/>
                <a:cs typeface="Times New Roman" panose="02020603050405020304" pitchFamily="18" charset="0"/>
              </a:rPr>
              <a:t>2024 Security Log </a:t>
            </a:r>
            <a:r>
              <a:rPr lang="en-US" sz="2200" dirty="0">
                <a:latin typeface="Times New Roman" panose="02020603050405020304" pitchFamily="18" charset="0"/>
                <a:cs typeface="Times New Roman" panose="02020603050405020304" pitchFamily="18" charset="0"/>
              </a:rPr>
              <a:t>for each test session; and </a:t>
            </a:r>
          </a:p>
          <a:p>
            <a:pPr lvl="1"/>
            <a:r>
              <a:rPr lang="en-US" sz="2200" dirty="0">
                <a:latin typeface="Times New Roman" panose="02020603050405020304" pitchFamily="18" charset="0"/>
                <a:cs typeface="Times New Roman" panose="02020603050405020304" pitchFamily="18" charset="0"/>
              </a:rPr>
              <a:t>sign the </a:t>
            </a:r>
            <a:r>
              <a:rPr lang="en-US" sz="2200" i="1" dirty="0">
                <a:latin typeface="Times New Roman" panose="02020603050405020304" pitchFamily="18" charset="0"/>
                <a:cs typeface="Times New Roman" panose="02020603050405020304" pitchFamily="18" charset="0"/>
              </a:rPr>
              <a:t>WIDA Non-Disclosure User Agreement (NDUA)</a:t>
            </a:r>
            <a:r>
              <a:rPr lang="en-US" sz="2200" dirty="0">
                <a:latin typeface="Times New Roman" panose="02020603050405020304" pitchFamily="18" charset="0"/>
                <a:cs typeface="Times New Roman" panose="02020603050405020304" pitchFamily="18" charset="0"/>
              </a:rPr>
              <a:t> electronically via WIDA Secure Portal or hardcopy. </a:t>
            </a:r>
          </a:p>
          <a:p>
            <a:endParaRPr lang="en-US" sz="2000" dirty="0">
              <a:latin typeface="Times New Roman" panose="02020603050405020304" pitchFamily="18" charset="0"/>
              <a:cs typeface="Times New Roman" panose="02020603050405020304" pitchFamily="18" charset="0"/>
            </a:endParaRPr>
          </a:p>
          <a:p>
            <a:pPr marL="0" lvl="0" indent="0">
              <a:lnSpc>
                <a:spcPct val="100000"/>
              </a:lnSpc>
              <a:spcBef>
                <a:spcPts val="300"/>
              </a:spcBef>
              <a:spcAft>
                <a:spcPts val="0"/>
              </a:spcAft>
              <a:buNone/>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43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01782" y="981941"/>
            <a:ext cx="8432800" cy="971550"/>
          </a:xfrm>
        </p:spPr>
        <p:txBody>
          <a:bodyPr/>
          <a:lstStyle/>
          <a:p>
            <a:br>
              <a:rPr altLang="en-US" dirty="0">
                <a:latin typeface="Times New Roman" pitchFamily="18" charset="0"/>
                <a:cs typeface="Times New Roman" pitchFamily="18" charset="0"/>
              </a:rPr>
            </a:br>
            <a:r>
              <a:rPr lang="en-US" altLang="en-US" dirty="0">
                <a:latin typeface="Times New Roman" pitchFamily="18" charset="0"/>
                <a:cs typeface="Times New Roman" pitchFamily="18" charset="0"/>
              </a:rPr>
              <a:t>ACCESS for ELLs</a:t>
            </a:r>
            <a:br>
              <a:rPr lang="en-US" altLang="en-US" dirty="0">
                <a:latin typeface="Times New Roman" pitchFamily="18" charset="0"/>
                <a:cs typeface="Times New Roman" pitchFamily="18" charset="0"/>
              </a:rPr>
            </a:br>
            <a:r>
              <a:rPr altLang="en-US" sz="2400" dirty="0">
                <a:latin typeface="Times New Roman" pitchFamily="18" charset="0"/>
                <a:cs typeface="Times New Roman" pitchFamily="18" charset="0"/>
              </a:rPr>
              <a:t>WIDA Assessment Management System (WIDA AMS) </a:t>
            </a:r>
            <a:r>
              <a:rPr altLang="en-US" sz="2400" dirty="0">
                <a:latin typeface="Times New Roman" pitchFamily="18" charset="0"/>
                <a:cs typeface="Times New Roman" pitchFamily="18" charset="0"/>
                <a:hlinkClick r:id="rId3"/>
              </a:rPr>
              <a:t>www.wida-ams.us</a:t>
            </a:r>
            <a:r>
              <a:rPr altLang="en-US" sz="2400" dirty="0">
                <a:latin typeface="Times New Roman" pitchFamily="18" charset="0"/>
                <a:cs typeface="Times New Roman" pitchFamily="18" charset="0"/>
              </a:rPr>
              <a:t> </a:t>
            </a:r>
          </a:p>
        </p:txBody>
      </p:sp>
      <p:pic>
        <p:nvPicPr>
          <p:cNvPr id="3" name="Picture 2" descr="A screenshot of a cell phone&#10;&#10;Description automatically generated">
            <a:extLst>
              <a:ext uri="{FF2B5EF4-FFF2-40B4-BE49-F238E27FC236}">
                <a16:creationId xmlns:a16="http://schemas.microsoft.com/office/drawing/2014/main" id="{D977A423-1AEA-8F48-87E0-29E7C002BC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047" y="2096230"/>
            <a:ext cx="3481175" cy="3066320"/>
          </a:xfrm>
          <a:prstGeom prst="rect">
            <a:avLst/>
          </a:prstGeom>
        </p:spPr>
      </p:pic>
      <p:sp>
        <p:nvSpPr>
          <p:cNvPr id="6" name="Content Placeholder 3">
            <a:extLst>
              <a:ext uri="{FF2B5EF4-FFF2-40B4-BE49-F238E27FC236}">
                <a16:creationId xmlns:a16="http://schemas.microsoft.com/office/drawing/2014/main" id="{C6841031-57C3-E241-B85F-EE1AAF30E944}"/>
              </a:ext>
            </a:extLst>
          </p:cNvPr>
          <p:cNvSpPr txBox="1">
            <a:spLocks/>
          </p:cNvSpPr>
          <p:nvPr/>
        </p:nvSpPr>
        <p:spPr bwMode="auto">
          <a:xfrm>
            <a:off x="4571999" y="2131473"/>
            <a:ext cx="4412975" cy="322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Times New Roman" panose="02020603050405020304" pitchFamily="18" charset="0"/>
                <a:cs typeface="Times New Roman" panose="02020603050405020304" pitchFamily="18" charset="0"/>
              </a:rPr>
              <a:t>New District Assessment Coordinators </a:t>
            </a:r>
            <a:r>
              <a:rPr lang="en-US" sz="1800" dirty="0">
                <a:latin typeface="Times New Roman" panose="02020603050405020304" pitchFamily="18" charset="0"/>
                <a:cs typeface="Times New Roman" panose="02020603050405020304" pitchFamily="18" charset="0"/>
              </a:rPr>
              <a:t>can submit a request via email to </a:t>
            </a:r>
            <a:r>
              <a:rPr lang="en-US" sz="1800" dirty="0">
                <a:latin typeface="Times New Roman" panose="02020603050405020304" pitchFamily="18" charset="0"/>
                <a:cs typeface="Times New Roman" panose="02020603050405020304" pitchFamily="18" charset="0"/>
                <a:hlinkClick r:id="rId5"/>
              </a:rPr>
              <a:t>sabrina.read@fldoe.org</a:t>
            </a:r>
            <a:r>
              <a:rPr lang="en-US" sz="1800" dirty="0">
                <a:latin typeface="Times New Roman" panose="02020603050405020304" pitchFamily="18" charset="0"/>
                <a:cs typeface="Times New Roman" panose="02020603050405020304" pitchFamily="18" charset="0"/>
              </a:rPr>
              <a:t>.</a:t>
            </a:r>
          </a:p>
          <a:p>
            <a:r>
              <a:rPr lang="en-US" sz="1800" b="1" dirty="0">
                <a:latin typeface="Times New Roman" panose="02020603050405020304" pitchFamily="18" charset="0"/>
                <a:cs typeface="Times New Roman" panose="02020603050405020304" pitchFamily="18" charset="0"/>
              </a:rPr>
              <a:t>School Assessment Coordinators</a:t>
            </a:r>
            <a:r>
              <a:rPr lang="en-US" sz="1800" dirty="0">
                <a:latin typeface="Times New Roman" panose="02020603050405020304" pitchFamily="18" charset="0"/>
                <a:cs typeface="Times New Roman" panose="02020603050405020304" pitchFamily="18" charset="0"/>
              </a:rPr>
              <a:t>: District assessment coordinator creates accounts at their discretion. User accounts can be created individually or via file upload.</a:t>
            </a:r>
          </a:p>
          <a:p>
            <a:pPr lvl="1"/>
            <a:r>
              <a:rPr lang="en-US" sz="1600" b="1" dirty="0">
                <a:latin typeface="Times New Roman" panose="02020603050405020304" pitchFamily="18" charset="0"/>
                <a:cs typeface="Times New Roman" panose="02020603050405020304" pitchFamily="18" charset="0"/>
              </a:rPr>
              <a:t>Important</a:t>
            </a:r>
            <a:r>
              <a:rPr lang="en-US" sz="1600" dirty="0">
                <a:latin typeface="Times New Roman" panose="02020603050405020304" pitchFamily="18" charset="0"/>
                <a:cs typeface="Times New Roman" panose="02020603050405020304" pitchFamily="18" charset="0"/>
              </a:rPr>
              <a:t>: WIDA, DRC, and FDOE will not process requests for a new account.</a:t>
            </a:r>
          </a:p>
        </p:txBody>
      </p:sp>
      <p:sp>
        <p:nvSpPr>
          <p:cNvPr id="7" name="Rectangle 6">
            <a:extLst>
              <a:ext uri="{FF2B5EF4-FFF2-40B4-BE49-F238E27FC236}">
                <a16:creationId xmlns:a16="http://schemas.microsoft.com/office/drawing/2014/main" id="{A66AC330-51F3-F742-B092-E8727AA0D1F3}"/>
              </a:ext>
            </a:extLst>
          </p:cNvPr>
          <p:cNvSpPr/>
          <p:nvPr/>
        </p:nvSpPr>
        <p:spPr>
          <a:xfrm>
            <a:off x="694746" y="5352066"/>
            <a:ext cx="7754505" cy="646331"/>
          </a:xfrm>
          <a:prstGeom prst="rect">
            <a:avLst/>
          </a:prstGeom>
          <a:solidFill>
            <a:schemeClr val="accent4"/>
          </a:solidFill>
        </p:spPr>
        <p:txBody>
          <a:bodyPr wrap="square">
            <a:spAutoFit/>
          </a:bodyPr>
          <a:lstStyle/>
          <a:p>
            <a:pPr algn="ctr"/>
            <a:r>
              <a:rPr lang="en-US" altLang="en-US" dirty="0">
                <a:latin typeface="Times New Roman" pitchFamily="18" charset="0"/>
                <a:cs typeface="Times New Roman" pitchFamily="18" charset="0"/>
              </a:rPr>
              <a:t>WIDA AMS is a secure portal for district assessment coordinators to update student demographic information, manage test materials, and access score reports. </a:t>
            </a:r>
          </a:p>
        </p:txBody>
      </p:sp>
    </p:spTree>
    <p:extLst>
      <p:ext uri="{BB962C8B-B14F-4D97-AF65-F5344CB8AC3E}">
        <p14:creationId xmlns:p14="http://schemas.microsoft.com/office/powerpoint/2010/main" val="1115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B60585-EF63-CD45-89FB-E2832DB5A84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Agenda</a:t>
            </a:r>
          </a:p>
        </p:txBody>
      </p:sp>
      <p:sp>
        <p:nvSpPr>
          <p:cNvPr id="5" name="Content Placeholder 4">
            <a:extLst>
              <a:ext uri="{FF2B5EF4-FFF2-40B4-BE49-F238E27FC236}">
                <a16:creationId xmlns:a16="http://schemas.microsoft.com/office/drawing/2014/main" id="{42E74366-733E-BE4F-8721-810BB8B55D86}"/>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Spring 2023 State Results</a:t>
            </a:r>
          </a:p>
          <a:p>
            <a:r>
              <a:rPr lang="en-US" dirty="0">
                <a:latin typeface="Times New Roman" panose="02020603050405020304" pitchFamily="18" charset="0"/>
                <a:cs typeface="Times New Roman" panose="02020603050405020304" pitchFamily="18" charset="0"/>
              </a:rPr>
              <a:t>Spring 2024 Administration Updates</a:t>
            </a:r>
          </a:p>
          <a:p>
            <a:r>
              <a:rPr lang="en-US" dirty="0">
                <a:latin typeface="Times New Roman" panose="02020603050405020304" pitchFamily="18" charset="0"/>
                <a:cs typeface="Times New Roman" panose="02020603050405020304" pitchFamily="18" charset="0"/>
              </a:rPr>
              <a:t>Spring 2024 Field Test Updates</a:t>
            </a:r>
          </a:p>
        </p:txBody>
      </p:sp>
    </p:spTree>
    <p:extLst>
      <p:ext uri="{BB962C8B-B14F-4D97-AF65-F5344CB8AC3E}">
        <p14:creationId xmlns:p14="http://schemas.microsoft.com/office/powerpoint/2010/main" val="4202016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1416-10D7-394A-84A6-6BD7B109DDE6}"/>
              </a:ext>
            </a:extLst>
          </p:cNvPr>
          <p:cNvSpPr>
            <a:spLocks noGrp="1"/>
          </p:cNvSpPr>
          <p:nvPr>
            <p:ph type="title"/>
          </p:nvPr>
        </p:nvSpPr>
        <p:spPr>
          <a:xfrm>
            <a:off x="373313" y="978491"/>
            <a:ext cx="7886700" cy="793750"/>
          </a:xfrm>
        </p:spPr>
        <p:txBody>
          <a:bodyPr/>
          <a:lstStyle/>
          <a:p>
            <a:r>
              <a:rPr lang="en-US" dirty="0">
                <a:latin typeface="Times New Roman" panose="02020603050405020304" pitchFamily="18" charset="0"/>
                <a:cs typeface="Times New Roman" panose="02020603050405020304" pitchFamily="18" charset="0"/>
              </a:rPr>
              <a:t>ACCESS for ELLs</a:t>
            </a:r>
            <a:br>
              <a:rPr lang="en-US"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Deactivate WIDA AMS Accounts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7B43CA-E66D-A74A-8102-D6B91B39549C}"/>
              </a:ext>
            </a:extLst>
          </p:cNvPr>
          <p:cNvSpPr>
            <a:spLocks noGrp="1"/>
          </p:cNvSpPr>
          <p:nvPr>
            <p:ph idx="1"/>
          </p:nvPr>
        </p:nvSpPr>
        <p:spPr>
          <a:xfrm>
            <a:off x="464260" y="1930354"/>
            <a:ext cx="8001010" cy="4354753"/>
          </a:xfrm>
        </p:spPr>
        <p:txBody>
          <a:bodyPr/>
          <a:lstStyle/>
          <a:p>
            <a:pPr marL="0" indent="0">
              <a:buNone/>
            </a:pPr>
            <a:r>
              <a:rPr lang="en-US" sz="1800" dirty="0">
                <a:latin typeface="Times New Roman" panose="02020603050405020304" pitchFamily="18" charset="0"/>
                <a:cs typeface="Times New Roman" panose="02020603050405020304" pitchFamily="18" charset="0"/>
              </a:rPr>
              <a:t>For user accounts within the 2022–23 administration that should be deactivated, please visit </a:t>
            </a:r>
            <a:r>
              <a:rPr lang="en-US" sz="1800" b="1" dirty="0">
                <a:latin typeface="Times New Roman" panose="02020603050405020304" pitchFamily="18" charset="0"/>
                <a:cs typeface="Times New Roman" panose="02020603050405020304" pitchFamily="18" charset="0"/>
              </a:rPr>
              <a:t>My Applications &gt; User Management &gt; Edit User</a:t>
            </a:r>
            <a:r>
              <a:rPr lang="en-US" sz="1800" dirty="0">
                <a:latin typeface="Times New Roman" panose="02020603050405020304" pitchFamily="18" charset="0"/>
                <a:cs typeface="Times New Roman" panose="02020603050405020304" pitchFamily="18" charset="0"/>
              </a:rPr>
              <a:t>.</a:t>
            </a:r>
          </a:p>
          <a:p>
            <a:pPr marL="0" indent="0">
              <a:buNone/>
            </a:pPr>
            <a:r>
              <a:rPr lang="en-US" sz="1800" dirty="0">
                <a:latin typeface="Times New Roman" panose="02020603050405020304" pitchFamily="18" charset="0"/>
                <a:cs typeface="Times New Roman" panose="02020603050405020304" pitchFamily="18" charset="0"/>
              </a:rPr>
              <a:t> </a:t>
            </a:r>
          </a:p>
          <a:p>
            <a:pPr marL="457200" indent="-457200">
              <a:spcBef>
                <a:spcPts val="0"/>
              </a:spcBef>
              <a:buFont typeface="+mj-lt"/>
              <a:buAutoNum type="arabicPeriod"/>
            </a:pPr>
            <a:r>
              <a:rPr lang="en-US" sz="1800" dirty="0">
                <a:latin typeface="Times New Roman" panose="02020603050405020304" pitchFamily="18" charset="0"/>
                <a:cs typeface="Times New Roman" panose="02020603050405020304" pitchFamily="18" charset="0"/>
              </a:rPr>
              <a:t>Search by User Role and/or school to narrow the list. </a:t>
            </a:r>
          </a:p>
          <a:p>
            <a:pPr marL="457200" indent="-457200">
              <a:spcBef>
                <a:spcPts val="0"/>
              </a:spcBef>
              <a:buFont typeface="+mj-lt"/>
              <a:buAutoNum type="arabicPeriod"/>
            </a:pPr>
            <a:r>
              <a:rPr lang="en-US" sz="1800" dirty="0">
                <a:latin typeface="Times New Roman" panose="02020603050405020304" pitchFamily="18" charset="0"/>
                <a:cs typeface="Times New Roman" panose="02020603050405020304" pitchFamily="18" charset="0"/>
              </a:rPr>
              <a:t>Click the 3</a:t>
            </a:r>
            <a:r>
              <a:rPr lang="en-US" sz="1800" baseline="30000" dirty="0">
                <a:latin typeface="Times New Roman" panose="02020603050405020304" pitchFamily="18" charset="0"/>
                <a:cs typeface="Times New Roman" panose="02020603050405020304" pitchFamily="18" charset="0"/>
              </a:rPr>
              <a:t>rd</a:t>
            </a:r>
            <a:r>
              <a:rPr lang="en-US" sz="1800" dirty="0">
                <a:latin typeface="Times New Roman" panose="02020603050405020304" pitchFamily="18" charset="0"/>
                <a:cs typeface="Times New Roman" panose="02020603050405020304" pitchFamily="18" charset="0"/>
              </a:rPr>
              <a:t> icon (person) under Action to deactivate an account. </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indent="0" algn="ctr">
              <a:buNone/>
            </a:pPr>
            <a:endParaRPr lang="en-US" sz="1800" b="1" i="1" dirty="0">
              <a:latin typeface="Times New Roman" panose="02020603050405020304" pitchFamily="18" charset="0"/>
              <a:cs typeface="Times New Roman" panose="02020603050405020304" pitchFamily="18" charset="0"/>
            </a:endParaRPr>
          </a:p>
          <a:p>
            <a:pPr marL="0" indent="0" algn="ctr">
              <a:buNone/>
            </a:pPr>
            <a:r>
              <a:rPr lang="en-US" sz="1800" b="1" i="1" dirty="0">
                <a:latin typeface="Times New Roman" panose="02020603050405020304" pitchFamily="18" charset="0"/>
                <a:cs typeface="Times New Roman" panose="02020603050405020304" pitchFamily="18" charset="0"/>
              </a:rPr>
              <a:t>Note</a:t>
            </a:r>
            <a:r>
              <a:rPr lang="en-US" sz="1800" i="1" dirty="0">
                <a:latin typeface="Times New Roman" panose="02020603050405020304" pitchFamily="18" charset="0"/>
                <a:cs typeface="Times New Roman" panose="02020603050405020304" pitchFamily="18" charset="0"/>
              </a:rPr>
              <a:t>: Accounts that remain active from the 2022–23 administration will automatically roll-over in mid-September to the 2023–24 administration.</a:t>
            </a:r>
          </a:p>
          <a:p>
            <a:endParaRPr lang="en-US" sz="2000"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40" y="3747009"/>
            <a:ext cx="4048690" cy="1381318"/>
          </a:xfrm>
          <a:prstGeom prst="rect">
            <a:avLst/>
          </a:prstGeom>
        </p:spPr>
      </p:pic>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t="16417"/>
          <a:stretch/>
        </p:blipFill>
        <p:spPr>
          <a:xfrm>
            <a:off x="5123417" y="3804809"/>
            <a:ext cx="2040954" cy="1290938"/>
          </a:xfrm>
          <a:prstGeom prst="rect">
            <a:avLst/>
          </a:prstGeom>
        </p:spPr>
      </p:pic>
      <p:sp>
        <p:nvSpPr>
          <p:cNvPr id="6" name="Frame 5"/>
          <p:cNvSpPr/>
          <p:nvPr/>
        </p:nvSpPr>
        <p:spPr>
          <a:xfrm>
            <a:off x="6381946" y="4326901"/>
            <a:ext cx="688157" cy="688157"/>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7" name="Left Arrow Callout 6"/>
          <p:cNvSpPr/>
          <p:nvPr/>
        </p:nvSpPr>
        <p:spPr>
          <a:xfrm>
            <a:off x="7157076" y="3915026"/>
            <a:ext cx="1770107" cy="1310766"/>
          </a:xfrm>
          <a:prstGeom prst="left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bg1"/>
                </a:solidFill>
              </a:rPr>
              <a:t>Inactive Accounts:</a:t>
            </a:r>
          </a:p>
          <a:p>
            <a:pPr algn="ctr"/>
            <a:r>
              <a:rPr lang="en-US" b="1" dirty="0">
                <a:solidFill>
                  <a:srgbClr val="FF0000"/>
                </a:solidFill>
              </a:rPr>
              <a:t>Red</a:t>
            </a:r>
            <a:r>
              <a:rPr lang="en-US" dirty="0"/>
              <a:t> ball will turn </a:t>
            </a:r>
            <a:r>
              <a:rPr lang="en-US" b="1" dirty="0">
                <a:solidFill>
                  <a:schemeClr val="accent6"/>
                </a:solidFill>
              </a:rPr>
              <a:t>Green</a:t>
            </a:r>
          </a:p>
        </p:txBody>
      </p:sp>
      <p:sp>
        <p:nvSpPr>
          <p:cNvPr id="8" name="Frame 7"/>
          <p:cNvSpPr/>
          <p:nvPr/>
        </p:nvSpPr>
        <p:spPr>
          <a:xfrm>
            <a:off x="731807" y="4788816"/>
            <a:ext cx="927311" cy="339512"/>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0556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2E2E-99C6-A14F-855B-DEF490E9BBD7}"/>
              </a:ext>
            </a:extLst>
          </p:cNvPr>
          <p:cNvSpPr>
            <a:spLocks noGrp="1"/>
          </p:cNvSpPr>
          <p:nvPr>
            <p:ph type="title"/>
          </p:nvPr>
        </p:nvSpPr>
        <p:spPr>
          <a:xfrm>
            <a:off x="108488" y="749812"/>
            <a:ext cx="8515350" cy="793750"/>
          </a:xfrm>
        </p:spPr>
        <p:txBody>
          <a:bodyPr/>
          <a:lstStyle/>
          <a:p>
            <a:r>
              <a:rPr lang="en-US" dirty="0">
                <a:latin typeface="Times New Roman" panose="02020603050405020304" pitchFamily="18" charset="0"/>
                <a:cs typeface="Times New Roman" panose="02020603050405020304" pitchFamily="18" charset="0"/>
              </a:rPr>
              <a:t>What’s New for Spring 2024 ACCESS for ELLs</a:t>
            </a:r>
          </a:p>
        </p:txBody>
      </p:sp>
      <p:sp>
        <p:nvSpPr>
          <p:cNvPr id="4" name="Content Placeholder 3">
            <a:extLst>
              <a:ext uri="{FF2B5EF4-FFF2-40B4-BE49-F238E27FC236}">
                <a16:creationId xmlns:a16="http://schemas.microsoft.com/office/drawing/2014/main" id="{B0EE089A-BF08-7E49-9DA5-AF3596429EEE}"/>
              </a:ext>
            </a:extLst>
          </p:cNvPr>
          <p:cNvSpPr>
            <a:spLocks noGrp="1"/>
          </p:cNvSpPr>
          <p:nvPr>
            <p:ph idx="1"/>
          </p:nvPr>
        </p:nvSpPr>
        <p:spPr>
          <a:xfrm>
            <a:off x="394034" y="1924102"/>
            <a:ext cx="7481003" cy="4354753"/>
          </a:xfrm>
        </p:spPr>
        <p:txBody>
          <a:bodyPr/>
          <a:lstStyle/>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Refreshed ACCESS for ELLs Paper training course launched on September 1, to cover improvements to WIDA AMS. C</a:t>
            </a:r>
            <a:r>
              <a:rPr lang="en-US" sz="2000" dirty="0">
                <a:effectLst/>
                <a:latin typeface="Times New Roman" panose="02020603050405020304" pitchFamily="18" charset="0"/>
                <a:cs typeface="Times New Roman" panose="02020603050405020304" pitchFamily="18" charset="0"/>
              </a:rPr>
              <a:t>ourse learning objectives and certification quizzes did not change. </a:t>
            </a:r>
          </a:p>
          <a:p>
            <a:pPr lvl="1"/>
            <a:r>
              <a:rPr lang="en-US" sz="2000" dirty="0">
                <a:latin typeface="Times New Roman" panose="02020603050405020304" pitchFamily="18" charset="0"/>
                <a:cs typeface="Times New Roman" panose="02020603050405020304" pitchFamily="18" charset="0"/>
              </a:rPr>
              <a:t>Test Administrators with training certificates prior to September 2022 </a:t>
            </a:r>
            <a:r>
              <a:rPr lang="en-US" sz="2000" b="1" dirty="0">
                <a:latin typeface="Times New Roman" panose="02020603050405020304" pitchFamily="18" charset="0"/>
                <a:cs typeface="Times New Roman" panose="02020603050405020304" pitchFamily="18" charset="0"/>
              </a:rPr>
              <a:t>must </a:t>
            </a:r>
            <a:r>
              <a:rPr lang="en-US" sz="2000" dirty="0">
                <a:latin typeface="Times New Roman" panose="02020603050405020304" pitchFamily="18" charset="0"/>
                <a:cs typeface="Times New Roman" panose="02020603050405020304" pitchFamily="18" charset="0"/>
              </a:rPr>
              <a:t>recertify to administer during the Spring 2024 administration. </a:t>
            </a:r>
            <a:endParaRPr lang="en-US" sz="2000" dirty="0">
              <a:effectLst/>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dirty="0">
                <a:latin typeface="Times New Roman" panose="02020603050405020304" pitchFamily="18" charset="0"/>
                <a:cs typeface="Times New Roman" panose="02020603050405020304" pitchFamily="18" charset="0"/>
              </a:rPr>
              <a:t>Alternate ACCESS for ELLs has been redesigned. Beginning in the 2023-2024 school year, its new title is WIDA Alternate ACCESS, and it covers grades K–12. </a:t>
            </a:r>
            <a:r>
              <a:rPr lang="en-US" sz="2000" i="0" dirty="0">
                <a:solidFill>
                  <a:srgbClr val="000000"/>
                </a:solidFill>
                <a:effectLst/>
                <a:latin typeface="Times New Roman" panose="02020603050405020304" pitchFamily="18" charset="0"/>
                <a:cs typeface="Times New Roman" panose="02020603050405020304" pitchFamily="18" charset="0"/>
              </a:rPr>
              <a:t>The redesigned assessment training course launched on September 1.</a:t>
            </a:r>
            <a:endParaRPr lang="en-US" sz="2000" dirty="0">
              <a:solidFill>
                <a:srgbClr val="000000"/>
              </a:solidFill>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Alternate ACCESS Test Administrators with training certificates prior to September 2023 </a:t>
            </a:r>
            <a:r>
              <a:rPr lang="en-US" sz="2000" b="1" dirty="0">
                <a:latin typeface="Times New Roman" panose="02020603050405020304" pitchFamily="18" charset="0"/>
                <a:cs typeface="Times New Roman" panose="02020603050405020304" pitchFamily="18" charset="0"/>
              </a:rPr>
              <a:t>must</a:t>
            </a:r>
            <a:r>
              <a:rPr lang="en-US" sz="2000" dirty="0">
                <a:latin typeface="Times New Roman" panose="02020603050405020304" pitchFamily="18" charset="0"/>
                <a:cs typeface="Times New Roman" panose="02020603050405020304" pitchFamily="18" charset="0"/>
              </a:rPr>
              <a:t> recertify to administer during the Spring 2024 administration.</a:t>
            </a:r>
          </a:p>
        </p:txBody>
      </p:sp>
      <p:sp>
        <p:nvSpPr>
          <p:cNvPr id="3" name="TextBox 2">
            <a:extLst>
              <a:ext uri="{FF2B5EF4-FFF2-40B4-BE49-F238E27FC236}">
                <a16:creationId xmlns:a16="http://schemas.microsoft.com/office/drawing/2014/main" id="{AA91ED7D-2887-C84F-B5AC-EBE793DB344B}"/>
              </a:ext>
            </a:extLst>
          </p:cNvPr>
          <p:cNvSpPr txBox="1"/>
          <p:nvPr/>
        </p:nvSpPr>
        <p:spPr>
          <a:xfrm>
            <a:off x="8710863" y="324050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13158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2E2E-99C6-A14F-855B-DEF490E9BBD7}"/>
              </a:ext>
            </a:extLst>
          </p:cNvPr>
          <p:cNvSpPr>
            <a:spLocks noGrp="1"/>
          </p:cNvSpPr>
          <p:nvPr>
            <p:ph type="title"/>
          </p:nvPr>
        </p:nvSpPr>
        <p:spPr>
          <a:xfrm>
            <a:off x="108488" y="995080"/>
            <a:ext cx="8515350" cy="793750"/>
          </a:xfrm>
        </p:spPr>
        <p:txBody>
          <a:bodyPr/>
          <a:lstStyle/>
          <a:p>
            <a:r>
              <a:rPr lang="en-US" dirty="0">
                <a:latin typeface="Times New Roman" panose="02020603050405020304" pitchFamily="18" charset="0"/>
                <a:cs typeface="Times New Roman" panose="02020603050405020304" pitchFamily="18" charset="0"/>
              </a:rPr>
              <a:t>What’s New for Spring 2024 ACCESS for ELLs (cont.)</a:t>
            </a:r>
          </a:p>
        </p:txBody>
      </p:sp>
      <p:sp>
        <p:nvSpPr>
          <p:cNvPr id="4" name="Content Placeholder 3">
            <a:extLst>
              <a:ext uri="{FF2B5EF4-FFF2-40B4-BE49-F238E27FC236}">
                <a16:creationId xmlns:a16="http://schemas.microsoft.com/office/drawing/2014/main" id="{B0EE089A-BF08-7E49-9DA5-AF3596429EEE}"/>
              </a:ext>
            </a:extLst>
          </p:cNvPr>
          <p:cNvSpPr>
            <a:spLocks noGrp="1"/>
          </p:cNvSpPr>
          <p:nvPr>
            <p:ph idx="1"/>
          </p:nvPr>
        </p:nvSpPr>
        <p:spPr>
          <a:xfrm>
            <a:off x="403558" y="1788830"/>
            <a:ext cx="8220280" cy="4169317"/>
          </a:xfrm>
        </p:spPr>
        <p:txBody>
          <a:bodyPr/>
          <a:lstStyle/>
          <a:p>
            <a:pPr marL="457200" indent="-457200">
              <a:buFont typeface="+mj-lt"/>
              <a:buAutoNum type="arabicPeriod" startAt="3"/>
            </a:pPr>
            <a:r>
              <a:rPr lang="en-US" sz="1600" dirty="0">
                <a:latin typeface="Times New Roman" panose="02020603050405020304" pitchFamily="18" charset="0"/>
                <a:cs typeface="Times New Roman" panose="02020603050405020304" pitchFamily="18" charset="0"/>
              </a:rPr>
              <a:t>WIDA has updated test security information to clarify devices that students are not allowed to use during testing.</a:t>
            </a:r>
          </a:p>
          <a:p>
            <a:pPr marL="0" indent="0">
              <a:buNone/>
            </a:pPr>
            <a:endParaRPr lang="en-US" sz="2000" dirty="0">
              <a:latin typeface="Times New Roman" panose="02020603050405020304" pitchFamily="18" charset="0"/>
              <a:cs typeface="Times New Roman" panose="02020603050405020304" pitchFamily="18" charset="0"/>
            </a:endParaRPr>
          </a:p>
          <a:p>
            <a:pPr marL="514350" indent="-514350">
              <a:buFont typeface="Arial" charset="0"/>
              <a:buAutoNum type="arabicPeriod"/>
            </a:pPr>
            <a:endParaRPr lang="en-US" sz="2000" dirty="0">
              <a:latin typeface="Times New Roman" panose="02020603050405020304" pitchFamily="18" charset="0"/>
              <a:cs typeface="Times New Roman" panose="02020603050405020304" pitchFamily="18" charset="0"/>
            </a:endParaRPr>
          </a:p>
          <a:p>
            <a:pPr marL="514350" indent="-514350">
              <a:buAutoNum type="arabicPeriod"/>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A91ED7D-2887-C84F-B5AC-EBE793DB344B}"/>
              </a:ext>
            </a:extLst>
          </p:cNvPr>
          <p:cNvSpPr txBox="1"/>
          <p:nvPr/>
        </p:nvSpPr>
        <p:spPr>
          <a:xfrm>
            <a:off x="8710863" y="3240505"/>
            <a:ext cx="184731" cy="369332"/>
          </a:xfrm>
          <a:prstGeom prst="rect">
            <a:avLst/>
          </a:prstGeom>
          <a:noFill/>
        </p:spPr>
        <p:txBody>
          <a:bodyPr wrap="none" rtlCol="0">
            <a:spAutoFit/>
          </a:bodyPr>
          <a:lstStyle/>
          <a:p>
            <a:endParaRPr lang="en-US" dirty="0"/>
          </a:p>
        </p:txBody>
      </p:sp>
      <p:pic>
        <p:nvPicPr>
          <p:cNvPr id="7" name="Picture 4" descr="A black and white text&#10;&#10;Description automatically generated">
            <a:extLst>
              <a:ext uri="{FF2B5EF4-FFF2-40B4-BE49-F238E27FC236}">
                <a16:creationId xmlns:a16="http://schemas.microsoft.com/office/drawing/2014/main" id="{AF110122-F706-DB49-AF83-9611260E8DE9}"/>
              </a:ext>
            </a:extLst>
          </p:cNvPr>
          <p:cNvPicPr>
            <a:picLocks noChangeAspect="1"/>
          </p:cNvPicPr>
          <p:nvPr/>
        </p:nvPicPr>
        <p:blipFill>
          <a:blip r:embed="rId3"/>
          <a:stretch>
            <a:fillRect/>
          </a:stretch>
        </p:blipFill>
        <p:spPr>
          <a:xfrm>
            <a:off x="1278781" y="2324789"/>
            <a:ext cx="6149749" cy="1905263"/>
          </a:xfrm>
          <a:prstGeom prst="rect">
            <a:avLst/>
          </a:prstGeom>
          <a:ln>
            <a:noFill/>
          </a:ln>
          <a:effectLst>
            <a:outerShdw blurRad="292100" dist="139700" dir="2700000" algn="tl" rotWithShape="0">
              <a:srgbClr val="333333">
                <a:alpha val="65000"/>
              </a:srgbClr>
            </a:outerShdw>
          </a:effectLst>
        </p:spPr>
      </p:pic>
      <p:sp>
        <p:nvSpPr>
          <p:cNvPr id="8" name="Arrow: Curved Down 5">
            <a:extLst>
              <a:ext uri="{FF2B5EF4-FFF2-40B4-BE49-F238E27FC236}">
                <a16:creationId xmlns:a16="http://schemas.microsoft.com/office/drawing/2014/main" id="{3A6B8C4B-75CC-A641-8676-F6D5F7FAFF08}"/>
              </a:ext>
            </a:extLst>
          </p:cNvPr>
          <p:cNvSpPr/>
          <p:nvPr/>
        </p:nvSpPr>
        <p:spPr>
          <a:xfrm rot="16200000" flipH="1">
            <a:off x="-7916" y="4466210"/>
            <a:ext cx="1698172" cy="790078"/>
          </a:xfrm>
          <a:prstGeom prst="curvedDownArrow">
            <a:avLst/>
          </a:prstGeom>
          <a:solidFill>
            <a:srgbClr val="0070C0"/>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4" descr="A screenshot of a computer&#10;&#10;Description automatically generated">
            <a:extLst>
              <a:ext uri="{FF2B5EF4-FFF2-40B4-BE49-F238E27FC236}">
                <a16:creationId xmlns:a16="http://schemas.microsoft.com/office/drawing/2014/main" id="{6A63A60B-116E-6C4F-999F-FC5F7E9E3803}"/>
              </a:ext>
            </a:extLst>
          </p:cNvPr>
          <p:cNvPicPr>
            <a:picLocks noChangeAspect="1"/>
          </p:cNvPicPr>
          <p:nvPr/>
        </p:nvPicPr>
        <p:blipFill>
          <a:blip r:embed="rId4"/>
          <a:stretch>
            <a:fillRect/>
          </a:stretch>
        </p:blipFill>
        <p:spPr>
          <a:xfrm>
            <a:off x="1278781" y="4358896"/>
            <a:ext cx="6145178" cy="2135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666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2E2E-99C6-A14F-855B-DEF490E9BBD7}"/>
              </a:ext>
            </a:extLst>
          </p:cNvPr>
          <p:cNvSpPr>
            <a:spLocks noGrp="1"/>
          </p:cNvSpPr>
          <p:nvPr>
            <p:ph type="title"/>
          </p:nvPr>
        </p:nvSpPr>
        <p:spPr>
          <a:xfrm>
            <a:off x="195513" y="898254"/>
            <a:ext cx="8515350" cy="793750"/>
          </a:xfrm>
        </p:spPr>
        <p:txBody>
          <a:bodyPr/>
          <a:lstStyle/>
          <a:p>
            <a:r>
              <a:rPr lang="en-US" dirty="0">
                <a:latin typeface="Times New Roman" panose="02020603050405020304" pitchFamily="18" charset="0"/>
                <a:cs typeface="Times New Roman" panose="02020603050405020304" pitchFamily="18" charset="0"/>
              </a:rPr>
              <a:t>What’s New for Spring 2024 ACCESS for ELLs (cont.)</a:t>
            </a:r>
          </a:p>
        </p:txBody>
      </p:sp>
      <p:sp>
        <p:nvSpPr>
          <p:cNvPr id="3" name="TextBox 2">
            <a:extLst>
              <a:ext uri="{FF2B5EF4-FFF2-40B4-BE49-F238E27FC236}">
                <a16:creationId xmlns:a16="http://schemas.microsoft.com/office/drawing/2014/main" id="{AA91ED7D-2887-C84F-B5AC-EBE793DB344B}"/>
              </a:ext>
            </a:extLst>
          </p:cNvPr>
          <p:cNvSpPr txBox="1"/>
          <p:nvPr/>
        </p:nvSpPr>
        <p:spPr>
          <a:xfrm>
            <a:off x="8710863" y="3240505"/>
            <a:ext cx="184731" cy="369332"/>
          </a:xfrm>
          <a:prstGeom prst="rect">
            <a:avLst/>
          </a:prstGeom>
          <a:noFill/>
        </p:spPr>
        <p:txBody>
          <a:bodyPr wrap="none" rtlCol="0">
            <a:spAutoFit/>
          </a:bodyPr>
          <a:lstStyle/>
          <a:p>
            <a:endParaRPr lang="en-US" dirty="0"/>
          </a:p>
        </p:txBody>
      </p:sp>
      <p:sp>
        <p:nvSpPr>
          <p:cNvPr id="6" name="Content Placeholder 5">
            <a:extLst>
              <a:ext uri="{FF2B5EF4-FFF2-40B4-BE49-F238E27FC236}">
                <a16:creationId xmlns:a16="http://schemas.microsoft.com/office/drawing/2014/main" id="{32D0E6F3-2180-C24C-99DB-0C23DED5BE37}"/>
              </a:ext>
            </a:extLst>
          </p:cNvPr>
          <p:cNvSpPr>
            <a:spLocks noGrp="1"/>
          </p:cNvSpPr>
          <p:nvPr>
            <p:ph idx="1"/>
          </p:nvPr>
        </p:nvSpPr>
        <p:spPr>
          <a:xfrm>
            <a:off x="248406" y="1906348"/>
            <a:ext cx="6618925" cy="4354753"/>
          </a:xfrm>
        </p:spPr>
        <p:txBody>
          <a:bodyPr/>
          <a:lstStyle/>
          <a:p>
            <a:pPr marL="514350" indent="-514350">
              <a:buFont typeface="+mj-lt"/>
              <a:buAutoNum type="arabicPeriod" startAt="4"/>
            </a:pPr>
            <a:r>
              <a:rPr lang="en-US" sz="1800" dirty="0">
                <a:effectLst/>
                <a:latin typeface="Times New Roman" panose="02020603050405020304" pitchFamily="18" charset="0"/>
                <a:cs typeface="Times New Roman" panose="02020603050405020304" pitchFamily="18" charset="0"/>
              </a:rPr>
              <a:t>Alternate ACCESS materials will be recognizable by their new name as well as by the image of the Alternate ACCESS guide dog, </a:t>
            </a:r>
            <a:r>
              <a:rPr lang="en-US" sz="1800" dirty="0" err="1">
                <a:effectLst/>
                <a:latin typeface="Times New Roman" panose="02020603050405020304" pitchFamily="18" charset="0"/>
                <a:cs typeface="Times New Roman" panose="02020603050405020304" pitchFamily="18" charset="0"/>
              </a:rPr>
              <a:t>Candoo</a:t>
            </a:r>
            <a:r>
              <a:rPr lang="en-US" sz="1800" dirty="0">
                <a:effectLst/>
                <a:latin typeface="Times New Roman" panose="02020603050405020304" pitchFamily="18" charset="0"/>
                <a:cs typeface="Times New Roman" panose="02020603050405020304" pitchFamily="18" charset="0"/>
              </a:rPr>
              <a:t>! </a:t>
            </a:r>
          </a:p>
          <a:p>
            <a:pPr marL="514350" indent="-514350">
              <a:buFont typeface="+mj-lt"/>
              <a:buAutoNum type="arabicPeriod" startAt="4"/>
            </a:pPr>
            <a:r>
              <a:rPr lang="en-US" sz="1800" dirty="0">
                <a:effectLst/>
                <a:latin typeface="Times New Roman" panose="02020603050405020304" pitchFamily="18" charset="0"/>
                <a:cs typeface="Times New Roman" panose="02020603050405020304" pitchFamily="18" charset="0"/>
              </a:rPr>
              <a:t>Alternate ACCESS test forms now include an Individual Characteristics Questionnaire (ICQ). ICQ information will be reported on the individual student score report to help educators make reclassification decisions. </a:t>
            </a:r>
          </a:p>
          <a:p>
            <a:pPr marL="514350" indent="-514350">
              <a:buFont typeface="+mj-lt"/>
              <a:buAutoNum type="arabicPeriod" startAt="4"/>
            </a:pPr>
            <a:r>
              <a:rPr lang="en-US" sz="1800" dirty="0">
                <a:latin typeface="Times New Roman" panose="02020603050405020304" pitchFamily="18" charset="0"/>
                <a:cs typeface="Times New Roman" panose="02020603050405020304" pitchFamily="18" charset="0"/>
              </a:rPr>
              <a:t>Accessibility and Accommodations Updates</a:t>
            </a:r>
          </a:p>
          <a:p>
            <a:pPr lvl="1"/>
            <a:r>
              <a:rPr lang="en-US" sz="1800" dirty="0">
                <a:latin typeface="Times New Roman" panose="02020603050405020304" pitchFamily="18" charset="0"/>
                <a:cs typeface="Times New Roman" panose="02020603050405020304" pitchFamily="18" charset="0"/>
              </a:rPr>
              <a:t>U</a:t>
            </a:r>
            <a:r>
              <a:rPr lang="en-US" sz="1800" dirty="0">
                <a:effectLst/>
                <a:latin typeface="Times New Roman" panose="02020603050405020304" pitchFamily="18" charset="0"/>
                <a:cs typeface="Times New Roman" panose="02020603050405020304" pitchFamily="18" charset="0"/>
              </a:rPr>
              <a:t>pdated guidance for transcribing student responses, such as with Kindergarten ACCESS and Alternate ACCESS, </a:t>
            </a:r>
            <a:r>
              <a:rPr lang="en-US" sz="1800" dirty="0">
                <a:latin typeface="Times New Roman" panose="02020603050405020304" pitchFamily="18" charset="0"/>
                <a:cs typeface="Times New Roman" panose="02020603050405020304" pitchFamily="18" charset="0"/>
              </a:rPr>
              <a:t>no longer requires </a:t>
            </a:r>
            <a:r>
              <a:rPr lang="en-US" sz="1800" dirty="0">
                <a:effectLst/>
                <a:latin typeface="Times New Roman" panose="02020603050405020304" pitchFamily="18" charset="0"/>
                <a:cs typeface="Times New Roman" panose="02020603050405020304" pitchFamily="18" charset="0"/>
              </a:rPr>
              <a:t>a second person present for transcription. </a:t>
            </a:r>
          </a:p>
          <a:p>
            <a:pPr lvl="1"/>
            <a:r>
              <a:rPr lang="en-US" sz="1800" dirty="0">
                <a:effectLst/>
                <a:latin typeface="Times New Roman" panose="02020603050405020304" pitchFamily="18" charset="0"/>
                <a:cs typeface="Times New Roman" panose="02020603050405020304" pitchFamily="18" charset="0"/>
              </a:rPr>
              <a:t>Updated guidance for the Human Reader Accommodation Script for ACCESS Paper now requires two trained test administrators to provide this accommodation to a student.</a:t>
            </a:r>
            <a:br>
              <a:rPr lang="en-US" sz="1800" dirty="0">
                <a:effectLst/>
                <a:latin typeface="Times New Roman" panose="02020603050405020304" pitchFamily="18" charset="0"/>
                <a:cs typeface="Times New Roman" panose="02020603050405020304" pitchFamily="18" charset="0"/>
              </a:rPr>
            </a:br>
            <a:endParaRPr lang="en-US" sz="1800" dirty="0">
              <a:effectLst/>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686C8336-1AF5-5341-8D1F-67963826DE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930" t="-1380" r="1403" b="1380"/>
          <a:stretch/>
        </p:blipFill>
        <p:spPr>
          <a:xfrm>
            <a:off x="6867331" y="1906348"/>
            <a:ext cx="2061154" cy="2314708"/>
          </a:xfrm>
          <a:prstGeom prst="rect">
            <a:avLst/>
          </a:prstGeom>
        </p:spPr>
      </p:pic>
    </p:spTree>
    <p:extLst>
      <p:ext uri="{BB962C8B-B14F-4D97-AF65-F5344CB8AC3E}">
        <p14:creationId xmlns:p14="http://schemas.microsoft.com/office/powerpoint/2010/main" val="208210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33" y="829226"/>
            <a:ext cx="7886700" cy="793750"/>
          </a:xfrm>
        </p:spPr>
        <p:txBody>
          <a:bodyPr/>
          <a:lstStyle/>
          <a:p>
            <a:r>
              <a:rPr lang="en-US" dirty="0">
                <a:latin typeface="Times New Roman" panose="02020603050405020304" pitchFamily="18" charset="0"/>
                <a:cs typeface="Times New Roman" panose="02020603050405020304" pitchFamily="18" charset="0"/>
              </a:rPr>
              <a:t>ACCESS for ELLs Paper Field Test</a:t>
            </a:r>
          </a:p>
        </p:txBody>
      </p:sp>
      <p:pic>
        <p:nvPicPr>
          <p:cNvPr id="7" name="Picture 7" descr="A picture containing text&#10;&#10;Description automatically generated">
            <a:extLst>
              <a:ext uri="{FF2B5EF4-FFF2-40B4-BE49-F238E27FC236}">
                <a16:creationId xmlns:a16="http://schemas.microsoft.com/office/drawing/2014/main" id="{DA636394-836C-8008-DDA6-0CE75747FD16}"/>
              </a:ext>
            </a:extLst>
          </p:cNvPr>
          <p:cNvPicPr>
            <a:picLocks noChangeAspect="1"/>
          </p:cNvPicPr>
          <p:nvPr/>
        </p:nvPicPr>
        <p:blipFill>
          <a:blip r:embed="rId3"/>
          <a:stretch>
            <a:fillRect/>
          </a:stretch>
        </p:blipFill>
        <p:spPr>
          <a:xfrm>
            <a:off x="7079021" y="1745370"/>
            <a:ext cx="1873866" cy="2744960"/>
          </a:xfrm>
          <a:prstGeom prst="rect">
            <a:avLst/>
          </a:prstGeom>
        </p:spPr>
      </p:pic>
      <p:sp>
        <p:nvSpPr>
          <p:cNvPr id="10" name="Rectangle: Rounded Corners 9">
            <a:extLst>
              <a:ext uri="{FF2B5EF4-FFF2-40B4-BE49-F238E27FC236}">
                <a16:creationId xmlns:a16="http://schemas.microsoft.com/office/drawing/2014/main" id="{FC2C8CBA-6CAB-C591-520B-E18D023D1629}"/>
              </a:ext>
            </a:extLst>
          </p:cNvPr>
          <p:cNvSpPr/>
          <p:nvPr/>
        </p:nvSpPr>
        <p:spPr>
          <a:xfrm>
            <a:off x="7331285" y="4717422"/>
            <a:ext cx="1374995" cy="865736"/>
          </a:xfrm>
          <a:prstGeom prst="roundRect">
            <a:avLst/>
          </a:prstGeom>
          <a:solidFill>
            <a:srgbClr val="0070C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cs typeface="Calibri"/>
              </a:rPr>
              <a:t>HELLO</a:t>
            </a:r>
          </a:p>
          <a:p>
            <a:pPr algn="ctr"/>
            <a:r>
              <a:rPr lang="en-US" sz="750">
                <a:cs typeface="Calibri"/>
              </a:rPr>
              <a:t>MY NAME IS</a:t>
            </a:r>
          </a:p>
          <a:p>
            <a:pPr algn="ctr"/>
            <a:endParaRPr lang="en-US" sz="750">
              <a:cs typeface="Calibri"/>
            </a:endParaRPr>
          </a:p>
          <a:p>
            <a:pPr algn="ctr"/>
            <a:endParaRPr lang="en-US" sz="750">
              <a:cs typeface="Calibri"/>
            </a:endParaRPr>
          </a:p>
          <a:p>
            <a:pPr algn="ctr"/>
            <a:endParaRPr lang="en-US" b="1">
              <a:cs typeface="Calibri"/>
            </a:endParaRPr>
          </a:p>
        </p:txBody>
      </p:sp>
      <p:sp>
        <p:nvSpPr>
          <p:cNvPr id="11" name="Rectangle 10">
            <a:extLst>
              <a:ext uri="{FF2B5EF4-FFF2-40B4-BE49-F238E27FC236}">
                <a16:creationId xmlns:a16="http://schemas.microsoft.com/office/drawing/2014/main" id="{CB40DACF-BDE5-A0C4-CD06-A28125816340}"/>
              </a:ext>
            </a:extLst>
          </p:cNvPr>
          <p:cNvSpPr/>
          <p:nvPr/>
        </p:nvSpPr>
        <p:spPr>
          <a:xfrm>
            <a:off x="7319969" y="5111750"/>
            <a:ext cx="1391970" cy="33384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latin typeface="Dreaming Outloud Pro"/>
                <a:cs typeface="Dreaming Outloud Pro"/>
              </a:rPr>
              <a:t>Lingo</a:t>
            </a:r>
          </a:p>
        </p:txBody>
      </p:sp>
      <p:sp>
        <p:nvSpPr>
          <p:cNvPr id="6" name="TextBox 5">
            <a:extLst>
              <a:ext uri="{FF2B5EF4-FFF2-40B4-BE49-F238E27FC236}">
                <a16:creationId xmlns:a16="http://schemas.microsoft.com/office/drawing/2014/main" id="{5A851B91-0B45-D34E-8178-DF108234F2A8}"/>
              </a:ext>
            </a:extLst>
          </p:cNvPr>
          <p:cNvSpPr txBox="1"/>
          <p:nvPr/>
        </p:nvSpPr>
        <p:spPr>
          <a:xfrm>
            <a:off x="376388" y="1622976"/>
            <a:ext cx="6874084" cy="446276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Purpose</a:t>
            </a:r>
            <a:endParaRPr lang="en-US" sz="2000" b="1" dirty="0">
              <a:effectLst/>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cs typeface="Times New Roman" panose="02020603050405020304" pitchFamily="18" charset="0"/>
              </a:rPr>
              <a:t>To vet new content aligned to 2020 Edition of WIDA ELD Standards for operational use on Revised ACCESS Paper. The field test will also link ACCESS Online and Paper Scales, while aligning ACCESS Online and Paper Grade Level Clusters.</a:t>
            </a:r>
            <a:endParaRPr lang="en-US" sz="2000"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Test</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Administration</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ACCESS for ELLs Field Test only includes Listening and Reading domains.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Each student takes only ONE field test booklet (either Listening or Reading).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field test will take approximately 20 minutes of additional seat time.</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field test booklet can be administered at the same time as the operational test or within 4 weeks of completing the domain.  </a:t>
            </a:r>
          </a:p>
        </p:txBody>
      </p:sp>
    </p:spTree>
    <p:extLst>
      <p:ext uri="{BB962C8B-B14F-4D97-AF65-F5344CB8AC3E}">
        <p14:creationId xmlns:p14="http://schemas.microsoft.com/office/powerpoint/2010/main" val="1520409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FF1B-77EB-F041-9BFA-0427A7D9E332}"/>
              </a:ext>
            </a:extLst>
          </p:cNvPr>
          <p:cNvSpPr>
            <a:spLocks noGrp="1"/>
          </p:cNvSpPr>
          <p:nvPr>
            <p:ph type="title"/>
          </p:nvPr>
        </p:nvSpPr>
        <p:spPr>
          <a:xfrm>
            <a:off x="442038" y="780175"/>
            <a:ext cx="7886700" cy="793750"/>
          </a:xfrm>
        </p:spPr>
        <p:txBody>
          <a:bodyPr/>
          <a:lstStyle/>
          <a:p>
            <a:r>
              <a:rPr lang="en-US" dirty="0">
                <a:latin typeface="Times New Roman" panose="02020603050405020304" pitchFamily="18" charset="0"/>
                <a:cs typeface="Times New Roman" panose="02020603050405020304" pitchFamily="18" charset="0"/>
              </a:rPr>
              <a:t>ACCESS for ELLs Field Test Materials</a:t>
            </a:r>
          </a:p>
        </p:txBody>
      </p:sp>
      <p:sp>
        <p:nvSpPr>
          <p:cNvPr id="3" name="Content Placeholder 2">
            <a:extLst>
              <a:ext uri="{FF2B5EF4-FFF2-40B4-BE49-F238E27FC236}">
                <a16:creationId xmlns:a16="http://schemas.microsoft.com/office/drawing/2014/main" id="{38FB06DB-BDF4-FB42-A056-A46169321179}"/>
              </a:ext>
            </a:extLst>
          </p:cNvPr>
          <p:cNvSpPr>
            <a:spLocks noGrp="1"/>
          </p:cNvSpPr>
          <p:nvPr>
            <p:ph idx="1"/>
          </p:nvPr>
        </p:nvSpPr>
        <p:spPr>
          <a:xfrm>
            <a:off x="442038" y="1731727"/>
            <a:ext cx="5529554" cy="4354753"/>
          </a:xfrm>
        </p:spPr>
        <p:txBody>
          <a:bodyPr/>
          <a:lstStyle/>
          <a:p>
            <a:pPr marL="0" indent="0">
              <a:buNone/>
            </a:pPr>
            <a:r>
              <a:rPr lang="en-US" sz="2000" dirty="0">
                <a:latin typeface="Times New Roman" panose="02020603050405020304" pitchFamily="18" charset="0"/>
                <a:cs typeface="Times New Roman" panose="02020603050405020304" pitchFamily="18" charset="0"/>
              </a:rPr>
              <a:t>The ACCESS for ELLs Field Test materials will arrive in BROWN boxes and have unique visual markers to indicate their unique purpose to those using them.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Field test materials will have… </a:t>
            </a:r>
          </a:p>
          <a:p>
            <a:pPr lvl="1"/>
            <a:r>
              <a:rPr lang="en-US" sz="2000" dirty="0">
                <a:latin typeface="Times New Roman" panose="02020603050405020304" pitchFamily="18" charset="0"/>
                <a:cs typeface="Times New Roman" panose="02020603050405020304" pitchFamily="18" charset="0"/>
              </a:rPr>
              <a:t>the words “field test” on each and every cover,</a:t>
            </a:r>
          </a:p>
          <a:p>
            <a:pPr lvl="1"/>
            <a:r>
              <a:rPr lang="en-US" sz="2000" dirty="0">
                <a:latin typeface="Times New Roman" panose="02020603050405020304" pitchFamily="18" charset="0"/>
                <a:cs typeface="Times New Roman" panose="02020603050405020304" pitchFamily="18" charset="0"/>
              </a:rPr>
              <a:t>a pink strip along the spine of each field test material,</a:t>
            </a:r>
          </a:p>
          <a:p>
            <a:pPr lvl="1"/>
            <a:r>
              <a:rPr lang="en-US" sz="2000" dirty="0">
                <a:latin typeface="Times New Roman" panose="02020603050405020304" pitchFamily="18" charset="0"/>
                <a:cs typeface="Times New Roman" panose="02020603050405020304" pitchFamily="18" charset="0"/>
              </a:rPr>
              <a:t>pink Pre-ID labels, and</a:t>
            </a:r>
          </a:p>
          <a:p>
            <a:pPr lvl="1"/>
            <a:r>
              <a:rPr lang="en-US" sz="2000" dirty="0">
                <a:latin typeface="Times New Roman" panose="02020603050405020304" pitchFamily="18" charset="0"/>
                <a:cs typeface="Times New Roman" panose="02020603050405020304" pitchFamily="18" charset="0"/>
              </a:rPr>
              <a:t>an image of the field test flamingo, Lingo!</a:t>
            </a:r>
          </a:p>
        </p:txBody>
      </p:sp>
      <p:pic>
        <p:nvPicPr>
          <p:cNvPr id="6" name="Picture 5">
            <a:extLst>
              <a:ext uri="{FF2B5EF4-FFF2-40B4-BE49-F238E27FC236}">
                <a16:creationId xmlns:a16="http://schemas.microsoft.com/office/drawing/2014/main" id="{0C862C11-6298-304B-900C-D2512E3403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749" y="1893439"/>
            <a:ext cx="2242315" cy="2901820"/>
          </a:xfrm>
          <a:prstGeom prst="rect">
            <a:avLst/>
          </a:prstGeom>
        </p:spPr>
      </p:pic>
      <p:pic>
        <p:nvPicPr>
          <p:cNvPr id="9" name="Picture 8" descr="A pink and yellow file with a pink flamingo and a pencil&#10;&#10;Description automatically generated">
            <a:extLst>
              <a:ext uri="{FF2B5EF4-FFF2-40B4-BE49-F238E27FC236}">
                <a16:creationId xmlns:a16="http://schemas.microsoft.com/office/drawing/2014/main" id="{8DEF9F2B-8128-4A48-A31B-A8F4C71892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4885" y="3741504"/>
            <a:ext cx="1950465" cy="2519597"/>
          </a:xfrm>
          <a:prstGeom prst="rect">
            <a:avLst/>
          </a:prstGeom>
        </p:spPr>
      </p:pic>
    </p:spTree>
    <p:extLst>
      <p:ext uri="{BB962C8B-B14F-4D97-AF65-F5344CB8AC3E}">
        <p14:creationId xmlns:p14="http://schemas.microsoft.com/office/powerpoint/2010/main" val="5011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72870" y="1219869"/>
            <a:ext cx="5050852" cy="1318058"/>
          </a:xfrm>
        </p:spPr>
        <p:txBody>
          <a:bodyPr anchor="t"/>
          <a:lstStyle/>
          <a:p>
            <a:pPr algn="ctr"/>
            <a:r>
              <a:rPr lang="en-US" altLang="en-US" dirty="0">
                <a:latin typeface="Times New Roman" pitchFamily="18" charset="0"/>
                <a:cs typeface="Times New Roman" pitchFamily="18" charset="0"/>
              </a:rPr>
              <a:t>2023–2024 </a:t>
            </a:r>
            <a:br>
              <a:rPr lang="en-US" altLang="en-US" dirty="0">
                <a:latin typeface="Times New Roman" pitchFamily="18" charset="0"/>
                <a:cs typeface="Times New Roman" pitchFamily="18" charset="0"/>
              </a:rPr>
            </a:br>
            <a:r>
              <a:rPr lang="en-US" altLang="en-US" dirty="0">
                <a:latin typeface="Times New Roman" pitchFamily="18" charset="0"/>
                <a:cs typeface="Times New Roman" pitchFamily="18" charset="0"/>
              </a:rPr>
              <a:t>ACCESS for ELLs </a:t>
            </a:r>
            <a:br>
              <a:rPr lang="en-US" altLang="en-US" dirty="0">
                <a:latin typeface="Times New Roman" pitchFamily="18" charset="0"/>
                <a:cs typeface="Times New Roman" pitchFamily="18" charset="0"/>
              </a:rPr>
            </a:br>
            <a:r>
              <a:rPr lang="en-US" altLang="en-US" dirty="0">
                <a:latin typeface="Times New Roman" pitchFamily="18" charset="0"/>
                <a:cs typeface="Times New Roman" pitchFamily="18" charset="0"/>
              </a:rPr>
              <a:t>Field Test </a:t>
            </a:r>
            <a:r>
              <a:rPr altLang="en-US" dirty="0">
                <a:latin typeface="Times New Roman" pitchFamily="18" charset="0"/>
                <a:cs typeface="Times New Roman" pitchFamily="18" charset="0"/>
              </a:rPr>
              <a:t>Schedule</a:t>
            </a:r>
          </a:p>
        </p:txBody>
      </p:sp>
      <p:graphicFrame>
        <p:nvGraphicFramePr>
          <p:cNvPr id="4" name="Content Placeholder 3"/>
          <p:cNvGraphicFramePr>
            <a:graphicFrameLocks/>
          </p:cNvGraphicFramePr>
          <p:nvPr>
            <p:extLst>
              <p:ext uri="{D42A27DB-BD31-4B8C-83A1-F6EECF244321}">
                <p14:modId xmlns:p14="http://schemas.microsoft.com/office/powerpoint/2010/main" val="1416953153"/>
              </p:ext>
            </p:extLst>
          </p:nvPr>
        </p:nvGraphicFramePr>
        <p:xfrm>
          <a:off x="582948" y="3016769"/>
          <a:ext cx="7978103" cy="2605834"/>
        </p:xfrm>
        <a:graphic>
          <a:graphicData uri="http://schemas.openxmlformats.org/drawingml/2006/table">
            <a:tbl>
              <a:tblPr firstRow="1" bandRow="1">
                <a:tableStyleId>{5C22544A-7EE6-4342-B048-85BDC9FD1C3A}</a:tableStyleId>
              </a:tblPr>
              <a:tblGrid>
                <a:gridCol w="4906971">
                  <a:extLst>
                    <a:ext uri="{9D8B030D-6E8A-4147-A177-3AD203B41FA5}">
                      <a16:colId xmlns:a16="http://schemas.microsoft.com/office/drawing/2014/main" val="20000"/>
                    </a:ext>
                  </a:extLst>
                </a:gridCol>
                <a:gridCol w="3071132">
                  <a:extLst>
                    <a:ext uri="{9D8B030D-6E8A-4147-A177-3AD203B41FA5}">
                      <a16:colId xmlns:a16="http://schemas.microsoft.com/office/drawing/2014/main" val="20001"/>
                    </a:ext>
                  </a:extLst>
                </a:gridCol>
              </a:tblGrid>
              <a:tr h="336187">
                <a:tc>
                  <a:txBody>
                    <a:bodyPr/>
                    <a:lstStyle/>
                    <a:p>
                      <a:r>
                        <a:rPr lang="en-US" sz="2000" dirty="0">
                          <a:latin typeface="Times New Roman" panose="02020603050405020304" pitchFamily="18" charset="0"/>
                          <a:cs typeface="Times New Roman" panose="02020603050405020304" pitchFamily="18" charset="0"/>
                        </a:rPr>
                        <a:t>Event</a:t>
                      </a:r>
                    </a:p>
                  </a:txBody>
                  <a:tcPr marL="91444" marR="91444" marT="45719" marB="45719"/>
                </a:tc>
                <a:tc>
                  <a:txBody>
                    <a:bodyPr/>
                    <a:lstStyle/>
                    <a:p>
                      <a:r>
                        <a:rPr lang="en-US" sz="2000" dirty="0">
                          <a:latin typeface="Times New Roman" panose="02020603050405020304" pitchFamily="18" charset="0"/>
                          <a:cs typeface="Times New Roman" panose="02020603050405020304" pitchFamily="18" charset="0"/>
                        </a:rPr>
                        <a:t>Date</a:t>
                      </a:r>
                    </a:p>
                  </a:txBody>
                  <a:tcPr marL="91444" marR="91444" marT="45719" marB="45719"/>
                </a:tc>
                <a:extLst>
                  <a:ext uri="{0D108BD9-81ED-4DB2-BD59-A6C34878D82A}">
                    <a16:rowId xmlns:a16="http://schemas.microsoft.com/office/drawing/2014/main" val="10000"/>
                  </a:ext>
                </a:extLst>
              </a:tr>
              <a:tr h="420622">
                <a:tc>
                  <a:txBody>
                    <a:bodyPr/>
                    <a:lstStyle/>
                    <a:p>
                      <a:pPr algn="l"/>
                      <a:r>
                        <a:rPr lang="en-US" sz="2000" i="0" dirty="0">
                          <a:latin typeface="Times New Roman" panose="02020603050405020304" pitchFamily="18" charset="0"/>
                          <a:cs typeface="Times New Roman" panose="02020603050405020304" pitchFamily="18" charset="0"/>
                        </a:rPr>
                        <a:t>WIDA Paper Field Test Webinar</a:t>
                      </a:r>
                    </a:p>
                  </a:txBody>
                  <a:tcPr marL="91444" marR="91444" marT="45699" marB="45699" anchor="ctr"/>
                </a:tc>
                <a:tc>
                  <a:txBody>
                    <a:bodyPr/>
                    <a:lstStyle/>
                    <a:p>
                      <a:r>
                        <a:rPr lang="en-US" sz="2000" dirty="0">
                          <a:latin typeface="Times New Roman" panose="02020603050405020304" pitchFamily="18" charset="0"/>
                          <a:cs typeface="Times New Roman" panose="02020603050405020304" pitchFamily="18" charset="0"/>
                        </a:rPr>
                        <a:t>October 24, 2023</a:t>
                      </a:r>
                    </a:p>
                  </a:txBody>
                  <a:tcPr marL="91444" marR="91444" marT="45699" marB="45699" anchor="ctr"/>
                </a:tc>
                <a:extLst>
                  <a:ext uri="{0D108BD9-81ED-4DB2-BD59-A6C34878D82A}">
                    <a16:rowId xmlns:a16="http://schemas.microsoft.com/office/drawing/2014/main" val="1755520828"/>
                  </a:ext>
                </a:extLst>
              </a:tr>
              <a:tr h="420622">
                <a:tc>
                  <a:txBody>
                    <a:bodyPr/>
                    <a:lstStyle/>
                    <a:p>
                      <a:pPr algn="l"/>
                      <a:r>
                        <a:rPr lang="en-US" sz="2000" dirty="0">
                          <a:latin typeface="Times New Roman" panose="02020603050405020304" pitchFamily="18" charset="0"/>
                          <a:cs typeface="Times New Roman" panose="02020603050405020304" pitchFamily="18" charset="0"/>
                        </a:rPr>
                        <a:t>Delivery of 2024 Field Test Materials</a:t>
                      </a:r>
                      <a:endParaRPr lang="en-US" sz="2000" i="1" dirty="0">
                        <a:latin typeface="Times New Roman" panose="02020603050405020304" pitchFamily="18" charset="0"/>
                        <a:cs typeface="Times New Roman" panose="02020603050405020304" pitchFamily="18" charset="0"/>
                      </a:endParaRPr>
                    </a:p>
                  </a:txBody>
                  <a:tcPr marL="91444" marR="91444" marT="45699" marB="45699" anchor="ctr"/>
                </a:tc>
                <a:tc>
                  <a:txBody>
                    <a:bodyPr/>
                    <a:lstStyle/>
                    <a:p>
                      <a:r>
                        <a:rPr lang="en-US" sz="2000" dirty="0">
                          <a:latin typeface="Times New Roman" panose="02020603050405020304" pitchFamily="18" charset="0"/>
                          <a:cs typeface="Times New Roman" panose="02020603050405020304" pitchFamily="18" charset="0"/>
                        </a:rPr>
                        <a:t>February 1, 2024</a:t>
                      </a:r>
                    </a:p>
                  </a:txBody>
                  <a:tcPr marL="91444" marR="91444" marT="45699" marB="45699" anchor="ctr"/>
                </a:tc>
                <a:extLst>
                  <a:ext uri="{0D108BD9-81ED-4DB2-BD59-A6C34878D82A}">
                    <a16:rowId xmlns:a16="http://schemas.microsoft.com/office/drawing/2014/main" val="10004"/>
                  </a:ext>
                </a:extLst>
              </a:tr>
              <a:tr h="548584">
                <a:tc>
                  <a:txBody>
                    <a:bodyPr/>
                    <a:lstStyle/>
                    <a:p>
                      <a:pPr algn="l"/>
                      <a:r>
                        <a:rPr lang="en-US" sz="2000" dirty="0">
                          <a:latin typeface="Times New Roman" panose="02020603050405020304" pitchFamily="18" charset="0"/>
                          <a:cs typeface="Times New Roman" panose="02020603050405020304" pitchFamily="18" charset="0"/>
                        </a:rPr>
                        <a:t>Delivery of 2</a:t>
                      </a:r>
                      <a:r>
                        <a:rPr lang="en-US" sz="2000" baseline="30000" dirty="0">
                          <a:latin typeface="Times New Roman" panose="02020603050405020304" pitchFamily="18" charset="0"/>
                          <a:cs typeface="Times New Roman" panose="02020603050405020304" pitchFamily="18" charset="0"/>
                        </a:rPr>
                        <a:t>nd</a:t>
                      </a:r>
                      <a:r>
                        <a:rPr lang="en-US" sz="2000" dirty="0">
                          <a:latin typeface="Times New Roman" panose="02020603050405020304" pitchFamily="18" charset="0"/>
                          <a:cs typeface="Times New Roman" panose="02020603050405020304" pitchFamily="18" charset="0"/>
                        </a:rPr>
                        <a:t> Wave Pre-ID Labels</a:t>
                      </a:r>
                    </a:p>
                  </a:txBody>
                  <a:tcPr marL="91444" marR="91444" marT="45699" marB="45699" anchor="ctr"/>
                </a:tc>
                <a:tc>
                  <a:txBody>
                    <a:bodyPr/>
                    <a:lstStyle/>
                    <a:p>
                      <a:r>
                        <a:rPr lang="en-US" sz="2000" dirty="0">
                          <a:latin typeface="Times New Roman" panose="02020603050405020304" pitchFamily="18" charset="0"/>
                          <a:cs typeface="Times New Roman" panose="02020603050405020304" pitchFamily="18" charset="0"/>
                        </a:rPr>
                        <a:t>February 7, 2024</a:t>
                      </a:r>
                    </a:p>
                  </a:txBody>
                  <a:tcPr marL="91444" marR="91444" marT="45699" marB="45699" anchor="ctr"/>
                </a:tc>
                <a:extLst>
                  <a:ext uri="{0D108BD9-81ED-4DB2-BD59-A6C34878D82A}">
                    <a16:rowId xmlns:a16="http://schemas.microsoft.com/office/drawing/2014/main" val="397577240"/>
                  </a:ext>
                </a:extLst>
              </a:tr>
              <a:tr h="423570">
                <a:tc>
                  <a:txBody>
                    <a:bodyPr/>
                    <a:lstStyle/>
                    <a:p>
                      <a:pPr algn="l"/>
                      <a:r>
                        <a:rPr lang="en-US" sz="2000" b="1" dirty="0">
                          <a:latin typeface="Times New Roman" panose="02020603050405020304" pitchFamily="18" charset="0"/>
                          <a:cs typeface="Times New Roman" panose="02020603050405020304" pitchFamily="18" charset="0"/>
                        </a:rPr>
                        <a:t>2024 ACCESS for ELLs Field Test Window</a:t>
                      </a:r>
                    </a:p>
                  </a:txBody>
                  <a:tcPr marL="91444" marR="91444" marT="45699" marB="45699" anchor="ctr"/>
                </a:tc>
                <a:tc>
                  <a:txBody>
                    <a:bodyPr/>
                    <a:lstStyle/>
                    <a:p>
                      <a:r>
                        <a:rPr lang="en-US" sz="2000" b="1" dirty="0">
                          <a:latin typeface="Times New Roman" panose="02020603050405020304" pitchFamily="18" charset="0"/>
                          <a:cs typeface="Times New Roman" panose="02020603050405020304" pitchFamily="18" charset="0"/>
                        </a:rPr>
                        <a:t>February 5</a:t>
                      </a:r>
                      <a:r>
                        <a:rPr lang="en-US" sz="2000" b="1" baseline="0" dirty="0">
                          <a:latin typeface="Times New Roman" panose="02020603050405020304" pitchFamily="18" charset="0"/>
                          <a:cs typeface="Times New Roman" panose="02020603050405020304" pitchFamily="18" charset="0"/>
                        </a:rPr>
                        <a:t>–April 19, 2024</a:t>
                      </a:r>
                      <a:endParaRPr lang="en-US" sz="2000" b="1" dirty="0">
                        <a:latin typeface="Times New Roman" panose="02020603050405020304" pitchFamily="18" charset="0"/>
                        <a:cs typeface="Times New Roman" panose="02020603050405020304" pitchFamily="18" charset="0"/>
                      </a:endParaRPr>
                    </a:p>
                  </a:txBody>
                  <a:tcPr marL="91444" marR="91444" marT="45699" marB="45699" anchor="ctr"/>
                </a:tc>
                <a:extLst>
                  <a:ext uri="{0D108BD9-81ED-4DB2-BD59-A6C34878D82A}">
                    <a16:rowId xmlns:a16="http://schemas.microsoft.com/office/drawing/2014/main" val="10007"/>
                  </a:ext>
                </a:extLst>
              </a:tr>
              <a:tr h="358237">
                <a:tc>
                  <a:txBody>
                    <a:bodyPr/>
                    <a:lstStyle/>
                    <a:p>
                      <a:pPr algn="l"/>
                      <a:r>
                        <a:rPr lang="en-US" sz="2000" dirty="0">
                          <a:latin typeface="Times New Roman" panose="02020603050405020304" pitchFamily="18" charset="0"/>
                          <a:cs typeface="Times New Roman" panose="02020603050405020304" pitchFamily="18" charset="0"/>
                        </a:rPr>
                        <a:t>Return of Field Test Materials to DRC </a:t>
                      </a:r>
                      <a:endParaRPr lang="en-US" sz="2000" i="0" dirty="0">
                        <a:latin typeface="Times New Roman" panose="02020603050405020304" pitchFamily="18" charset="0"/>
                        <a:cs typeface="Times New Roman" panose="02020603050405020304" pitchFamily="18" charset="0"/>
                      </a:endParaRPr>
                    </a:p>
                  </a:txBody>
                  <a:tcPr marL="91444" marR="91444" marT="45699" marB="45699" anchor="ctr"/>
                </a:tc>
                <a:tc>
                  <a:txBody>
                    <a:bodyPr/>
                    <a:lstStyle/>
                    <a:p>
                      <a:r>
                        <a:rPr lang="en-US" sz="2000" dirty="0">
                          <a:latin typeface="Times New Roman" panose="02020603050405020304" pitchFamily="18" charset="0"/>
                          <a:cs typeface="Times New Roman" panose="02020603050405020304" pitchFamily="18" charset="0"/>
                        </a:rPr>
                        <a:t>February 6</a:t>
                      </a:r>
                      <a:r>
                        <a:rPr lang="en-US" sz="2000" baseline="0" dirty="0">
                          <a:latin typeface="Times New Roman" panose="02020603050405020304" pitchFamily="18" charset="0"/>
                          <a:cs typeface="Times New Roman" panose="02020603050405020304" pitchFamily="18" charset="0"/>
                        </a:rPr>
                        <a:t>–April 26, 2024</a:t>
                      </a:r>
                      <a:endParaRPr lang="en-US" sz="2000" dirty="0">
                        <a:latin typeface="Times New Roman" panose="02020603050405020304" pitchFamily="18" charset="0"/>
                        <a:cs typeface="Times New Roman" panose="02020603050405020304" pitchFamily="18" charset="0"/>
                      </a:endParaRPr>
                    </a:p>
                  </a:txBody>
                  <a:tcPr marL="91444" marR="91444" marT="45699" marB="45699" anchor="ctr"/>
                </a:tc>
                <a:extLst>
                  <a:ext uri="{0D108BD9-81ED-4DB2-BD59-A6C34878D82A}">
                    <a16:rowId xmlns:a16="http://schemas.microsoft.com/office/drawing/2014/main" val="10009"/>
                  </a:ext>
                </a:extLst>
              </a:tr>
            </a:tbl>
          </a:graphicData>
        </a:graphic>
      </p:graphicFrame>
      <p:pic>
        <p:nvPicPr>
          <p:cNvPr id="5" name="Picture 7" descr="A picture containing text&#10;&#10;Description automatically generated">
            <a:extLst>
              <a:ext uri="{FF2B5EF4-FFF2-40B4-BE49-F238E27FC236}">
                <a16:creationId xmlns:a16="http://schemas.microsoft.com/office/drawing/2014/main" id="{047E4FAE-E16A-E24B-94B0-A07BCED8113F}"/>
              </a:ext>
            </a:extLst>
          </p:cNvPr>
          <p:cNvPicPr>
            <a:picLocks noChangeAspect="1"/>
          </p:cNvPicPr>
          <p:nvPr/>
        </p:nvPicPr>
        <p:blipFill>
          <a:blip r:embed="rId3"/>
          <a:stretch>
            <a:fillRect/>
          </a:stretch>
        </p:blipFill>
        <p:spPr>
          <a:xfrm>
            <a:off x="5872369" y="743738"/>
            <a:ext cx="1549850" cy="2270320"/>
          </a:xfrm>
          <a:prstGeom prst="rect">
            <a:avLst/>
          </a:prstGeom>
        </p:spPr>
      </p:pic>
    </p:spTree>
    <p:extLst>
      <p:ext uri="{BB962C8B-B14F-4D97-AF65-F5344CB8AC3E}">
        <p14:creationId xmlns:p14="http://schemas.microsoft.com/office/powerpoint/2010/main" val="323106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F733BF-516A-1C46-BD7C-30D327556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283" y="2612572"/>
            <a:ext cx="2531121" cy="2484891"/>
          </a:xfrm>
          <a:prstGeom prst="rect">
            <a:avLst/>
          </a:prstGeom>
        </p:spPr>
      </p:pic>
      <p:sp>
        <p:nvSpPr>
          <p:cNvPr id="2" name="Title 1">
            <a:extLst>
              <a:ext uri="{FF2B5EF4-FFF2-40B4-BE49-F238E27FC236}">
                <a16:creationId xmlns:a16="http://schemas.microsoft.com/office/drawing/2014/main" id="{AD3D8150-EDAE-1545-8EB9-1FA0129AD86D}"/>
              </a:ext>
            </a:extLst>
          </p:cNvPr>
          <p:cNvSpPr>
            <a:spLocks noGrp="1"/>
          </p:cNvSpPr>
          <p:nvPr>
            <p:ph type="title"/>
          </p:nvPr>
        </p:nvSpPr>
        <p:spPr/>
        <p:txBody>
          <a:bodyPr/>
          <a:lstStyle/>
          <a:p>
            <a:r>
              <a:rPr lang="en-US" dirty="0">
                <a:latin typeface="Times New Roman"/>
                <a:cs typeface="Times New Roman"/>
              </a:rPr>
              <a:t>ACCESS for ELLs Field Test</a:t>
            </a:r>
            <a:br>
              <a:rPr lang="en-US" dirty="0">
                <a:latin typeface="Times New Roman" panose="02020603050405020304" pitchFamily="18" charset="0"/>
                <a:cs typeface="Times New Roman" panose="02020603050405020304" pitchFamily="18" charset="0"/>
              </a:rPr>
            </a:br>
            <a:r>
              <a:rPr lang="en-US" sz="2400" dirty="0">
                <a:latin typeface="Times New Roman"/>
                <a:cs typeface="Times New Roman"/>
              </a:rPr>
              <a:t>Managing Materials</a:t>
            </a:r>
          </a:p>
        </p:txBody>
      </p:sp>
      <p:sp>
        <p:nvSpPr>
          <p:cNvPr id="3" name="Content Placeholder 2">
            <a:extLst>
              <a:ext uri="{FF2B5EF4-FFF2-40B4-BE49-F238E27FC236}">
                <a16:creationId xmlns:a16="http://schemas.microsoft.com/office/drawing/2014/main" id="{706A4181-8748-7A43-9C78-32A3C8C4D533}"/>
              </a:ext>
            </a:extLst>
          </p:cNvPr>
          <p:cNvSpPr>
            <a:spLocks noGrp="1"/>
          </p:cNvSpPr>
          <p:nvPr>
            <p:ph idx="1"/>
          </p:nvPr>
        </p:nvSpPr>
        <p:spPr>
          <a:xfrm>
            <a:off x="628650" y="1955431"/>
            <a:ext cx="5741633" cy="4354753"/>
          </a:xfrm>
        </p:spPr>
        <p:txBody>
          <a:bodyPr/>
          <a:lstStyle/>
          <a:p>
            <a:pPr marL="0" indent="0">
              <a:lnSpc>
                <a:spcPct val="100000"/>
              </a:lnSpc>
              <a:spcBef>
                <a:spcPts val="0"/>
              </a:spcBef>
              <a:buNone/>
            </a:pPr>
            <a:r>
              <a:rPr lang="en-US" sz="1800" b="1" dirty="0">
                <a:latin typeface="Times New Roman" panose="02020603050405020304" pitchFamily="18" charset="0"/>
                <a:cs typeface="Times New Roman" panose="02020603050405020304" pitchFamily="18" charset="0"/>
              </a:rPr>
              <a:t>Initial Delivery of Field Test Materials: February 1, 2024</a:t>
            </a:r>
          </a:p>
          <a:p>
            <a:pPr marL="0" indent="0">
              <a:lnSpc>
                <a:spcPct val="100000"/>
              </a:lnSpc>
              <a:spcBef>
                <a:spcPts val="0"/>
              </a:spcBef>
              <a:buNone/>
            </a:pPr>
            <a:r>
              <a:rPr lang="en-US" sz="1800" dirty="0">
                <a:solidFill>
                  <a:schemeClr val="dk1"/>
                </a:solidFill>
                <a:latin typeface="Times New Roman" panose="02020603050405020304" pitchFamily="18" charset="0"/>
                <a:cs typeface="Times New Roman" panose="02020603050405020304" pitchFamily="18" charset="0"/>
              </a:rPr>
              <a:t>Every school site receiving ACCESS for ELLs test materials for the 2023–24 ACCESS for ELLs test window will receive a box of field test materials. Field Test materials arrive in BROWN boxes with a Lingo sticker.</a:t>
            </a:r>
          </a:p>
          <a:p>
            <a:pPr marL="0" indent="0">
              <a:lnSpc>
                <a:spcPct val="100000"/>
              </a:lnSpc>
              <a:spcBef>
                <a:spcPts val="0"/>
              </a:spcBef>
              <a:buNone/>
            </a:pPr>
            <a:endParaRPr lang="en-US" sz="1800" dirty="0">
              <a:solidFill>
                <a:schemeClr val="dk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chemeClr val="dk1"/>
                </a:solidFill>
                <a:latin typeface="Times New Roman" panose="02020603050405020304" pitchFamily="18" charset="0"/>
                <a:cs typeface="Times New Roman" panose="02020603050405020304" pitchFamily="18" charset="0"/>
              </a:rPr>
              <a:t>Additional Material Orders</a:t>
            </a:r>
          </a:p>
          <a:p>
            <a:pPr marL="0" indent="0">
              <a:lnSpc>
                <a:spcPct val="100000"/>
              </a:lnSpc>
              <a:spcBef>
                <a:spcPts val="0"/>
              </a:spcBef>
              <a:buNone/>
            </a:pPr>
            <a:r>
              <a:rPr lang="en-US" sz="1800" dirty="0">
                <a:solidFill>
                  <a:schemeClr val="dk1"/>
                </a:solidFill>
                <a:latin typeface="Times New Roman" panose="02020603050405020304" pitchFamily="18" charset="0"/>
                <a:cs typeface="Times New Roman" panose="02020603050405020304" pitchFamily="18" charset="0"/>
              </a:rPr>
              <a:t>Additional Field Test materials orders are generated when operational materials are placed by the DAC via WIDA AMS. </a:t>
            </a:r>
          </a:p>
          <a:p>
            <a:pPr marL="0" indent="0">
              <a:lnSpc>
                <a:spcPct val="100000"/>
              </a:lnSpc>
              <a:spcBef>
                <a:spcPts val="0"/>
              </a:spcBef>
              <a:buNone/>
            </a:pPr>
            <a:endParaRPr lang="en-US" sz="1800" b="1" dirty="0">
              <a:solidFill>
                <a:schemeClr val="dk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b="1" dirty="0">
                <a:solidFill>
                  <a:schemeClr val="dk1"/>
                </a:solidFill>
                <a:latin typeface="Times New Roman" panose="02020603050405020304" pitchFamily="18" charset="0"/>
                <a:cs typeface="Times New Roman" panose="02020603050405020304" pitchFamily="18" charset="0"/>
              </a:rPr>
              <a:t>Deadline to Return Materials: April 26, 2024</a:t>
            </a:r>
          </a:p>
          <a:p>
            <a:pPr marL="0" indent="0">
              <a:lnSpc>
                <a:spcPct val="100000"/>
              </a:lnSpc>
              <a:spcBef>
                <a:spcPts val="0"/>
              </a:spcBef>
              <a:buNone/>
            </a:pPr>
            <a:r>
              <a:rPr lang="en-US" sz="1800" dirty="0">
                <a:solidFill>
                  <a:schemeClr val="dk1"/>
                </a:solidFill>
                <a:latin typeface="Times New Roman" panose="02020603050405020304" pitchFamily="18" charset="0"/>
                <a:cs typeface="Times New Roman" panose="02020603050405020304" pitchFamily="18" charset="0"/>
              </a:rPr>
              <a:t>Field test materials must be returned to DRC via UPS no later than April 26, 2024. A preliminary missing materials report will be provided to the DAC at the end of May 2024.</a:t>
            </a:r>
            <a:endParaRPr lang="en-US" sz="18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 </a:t>
            </a:r>
          </a:p>
          <a:p>
            <a:pPr>
              <a:lnSpc>
                <a:spcPct val="100000"/>
              </a:lnSpc>
              <a:spcBef>
                <a:spcPts val="0"/>
              </a:spcBef>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96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78905" y="856973"/>
            <a:ext cx="8229600" cy="673100"/>
          </a:xfrm>
        </p:spPr>
        <p:txBody>
          <a:bodyPr anchor="t"/>
          <a:lstStyle/>
          <a:p>
            <a:pPr algn="ctr"/>
            <a:r>
              <a:rPr lang="en-US" altLang="en-US" sz="3600" dirty="0">
                <a:latin typeface="Times New Roman" pitchFamily="18" charset="0"/>
                <a:cs typeface="Times New Roman" pitchFamily="18" charset="0"/>
              </a:rPr>
              <a:t>ACCESS for ELLs</a:t>
            </a:r>
            <a:br>
              <a:rPr lang="en-US" altLang="en-US" sz="2800" dirty="0">
                <a:latin typeface="Times New Roman" pitchFamily="18" charset="0"/>
                <a:cs typeface="Times New Roman" pitchFamily="18" charset="0"/>
              </a:rPr>
            </a:br>
            <a:r>
              <a:rPr altLang="en-US" sz="2800" dirty="0">
                <a:latin typeface="Times New Roman" pitchFamily="18" charset="0"/>
                <a:cs typeface="Times New Roman" pitchFamily="18" charset="0"/>
              </a:rPr>
              <a:t>Contact Information</a:t>
            </a:r>
            <a:endParaRPr altLang="en-US" sz="3600" dirty="0">
              <a:latin typeface="Times New Roman" pitchFamily="18" charset="0"/>
              <a:cs typeface="Times New Roman" pitchFamily="18" charset="0"/>
            </a:endParaRPr>
          </a:p>
        </p:txBody>
      </p:sp>
      <p:sp>
        <p:nvSpPr>
          <p:cNvPr id="52227" name="Content Placeholder 2"/>
          <p:cNvSpPr>
            <a:spLocks noGrp="1"/>
          </p:cNvSpPr>
          <p:nvPr>
            <p:ph idx="1"/>
          </p:nvPr>
        </p:nvSpPr>
        <p:spPr>
          <a:xfrm>
            <a:off x="437323" y="1887885"/>
            <a:ext cx="8229600" cy="4495800"/>
          </a:xfrm>
        </p:spPr>
        <p:txBody>
          <a:bodyPr/>
          <a:lstStyle/>
          <a:p>
            <a:pPr marL="0" indent="0">
              <a:lnSpc>
                <a:spcPct val="110000"/>
              </a:lnSpc>
              <a:buFont typeface="Arial" charset="0"/>
              <a:buNone/>
            </a:pPr>
            <a:r>
              <a:rPr lang="en-US" altLang="en-US" sz="1900" b="1" dirty="0">
                <a:solidFill>
                  <a:srgbClr val="262A63"/>
                </a:solidFill>
                <a:latin typeface="Times New Roman" pitchFamily="18" charset="0"/>
                <a:cs typeface="Times New Roman" pitchFamily="18" charset="0"/>
              </a:rPr>
              <a:t>Florida Department of Education </a:t>
            </a:r>
          </a:p>
          <a:p>
            <a:pPr marL="0" indent="0">
              <a:lnSpc>
                <a:spcPct val="110000"/>
              </a:lnSpc>
              <a:spcBef>
                <a:spcPct val="0"/>
              </a:spcBef>
              <a:buFont typeface="Arial" charset="0"/>
              <a:buNone/>
            </a:pPr>
            <a:r>
              <a:rPr lang="en-US" altLang="en-US" sz="1900" b="1" dirty="0">
                <a:solidFill>
                  <a:srgbClr val="262A63"/>
                </a:solidFill>
                <a:latin typeface="Times New Roman" pitchFamily="18" charset="0"/>
                <a:cs typeface="Times New Roman" pitchFamily="18" charset="0"/>
              </a:rPr>
              <a:t>Bureau of K–12 Student Assessment</a:t>
            </a:r>
          </a:p>
          <a:p>
            <a:pPr marL="0" indent="0">
              <a:lnSpc>
                <a:spcPct val="110000"/>
              </a:lnSpc>
              <a:spcBef>
                <a:spcPct val="0"/>
              </a:spcBef>
              <a:buFont typeface="Arial" charset="0"/>
              <a:buNone/>
            </a:pPr>
            <a:r>
              <a:rPr lang="en-US" altLang="en-US" sz="1900" b="1" dirty="0">
                <a:solidFill>
                  <a:srgbClr val="262A63"/>
                </a:solidFill>
                <a:latin typeface="Times New Roman" pitchFamily="18" charset="0"/>
                <a:cs typeface="Times New Roman" pitchFamily="18" charset="0"/>
              </a:rPr>
              <a:t>Sabrina Read, WIDA Florida ACCESS Manager</a:t>
            </a:r>
          </a:p>
          <a:p>
            <a:pPr lvl="1"/>
            <a:r>
              <a:rPr lang="en-US" altLang="en-US" sz="1900" dirty="0">
                <a:latin typeface="Times New Roman" pitchFamily="18" charset="0"/>
                <a:cs typeface="Times New Roman" pitchFamily="18" charset="0"/>
              </a:rPr>
              <a:t>Telephone Number: 850-245-0843</a:t>
            </a:r>
          </a:p>
          <a:p>
            <a:pPr lvl="1"/>
            <a:r>
              <a:rPr lang="en-US" altLang="en-US" sz="1900" dirty="0">
                <a:latin typeface="Times New Roman" pitchFamily="18" charset="0"/>
                <a:cs typeface="Times New Roman" pitchFamily="18" charset="0"/>
              </a:rPr>
              <a:t>Email: </a:t>
            </a:r>
            <a:r>
              <a:rPr lang="en-US" altLang="en-US" sz="1900" dirty="0">
                <a:latin typeface="Times New Roman" pitchFamily="18" charset="0"/>
                <a:cs typeface="Times New Roman" pitchFamily="18" charset="0"/>
                <a:hlinkClick r:id="rId3"/>
              </a:rPr>
              <a:t>Sabrina.Read@fldoe.org</a:t>
            </a:r>
            <a:r>
              <a:rPr lang="en-US" altLang="en-US" sz="1900" dirty="0">
                <a:latin typeface="Times New Roman" pitchFamily="18" charset="0"/>
                <a:cs typeface="Times New Roman" pitchFamily="18" charset="0"/>
              </a:rPr>
              <a:t> </a:t>
            </a:r>
          </a:p>
          <a:p>
            <a:pPr marL="0" indent="0">
              <a:buFont typeface="Arial" charset="0"/>
              <a:buNone/>
            </a:pPr>
            <a:endParaRPr lang="en-US" altLang="en-US" sz="1900" dirty="0">
              <a:latin typeface="Times New Roman" pitchFamily="18" charset="0"/>
              <a:cs typeface="Times New Roman" pitchFamily="18" charset="0"/>
            </a:endParaRPr>
          </a:p>
          <a:p>
            <a:pPr marL="0" indent="0">
              <a:buFont typeface="Arial" charset="0"/>
              <a:buNone/>
            </a:pPr>
            <a:r>
              <a:rPr lang="en-US" altLang="en-US" sz="1900" b="1" dirty="0">
                <a:solidFill>
                  <a:srgbClr val="262A63"/>
                </a:solidFill>
                <a:latin typeface="Times New Roman" pitchFamily="18" charset="0"/>
                <a:cs typeface="Times New Roman" pitchFamily="18" charset="0"/>
              </a:rPr>
              <a:t>WIDA Client Services Center</a:t>
            </a:r>
          </a:p>
          <a:p>
            <a:pPr lvl="1"/>
            <a:r>
              <a:rPr lang="en-US" altLang="en-US" sz="1900" dirty="0">
                <a:latin typeface="Times New Roman" pitchFamily="18" charset="0"/>
                <a:cs typeface="Times New Roman" pitchFamily="18" charset="0"/>
              </a:rPr>
              <a:t>Toll-Free Telephone Number: 1-866-276-7735</a:t>
            </a:r>
          </a:p>
          <a:p>
            <a:pPr lvl="1"/>
            <a:r>
              <a:rPr lang="en-US" altLang="en-US" sz="1900" dirty="0">
                <a:latin typeface="Times New Roman" pitchFamily="18" charset="0"/>
                <a:cs typeface="Times New Roman" pitchFamily="18" charset="0"/>
              </a:rPr>
              <a:t>Email: </a:t>
            </a:r>
            <a:r>
              <a:rPr lang="en-US" altLang="en-US" sz="1900" dirty="0">
                <a:latin typeface="Times New Roman" pitchFamily="18" charset="0"/>
                <a:cs typeface="Times New Roman" pitchFamily="18" charset="0"/>
                <a:hlinkClick r:id="rId4"/>
              </a:rPr>
              <a:t>help@wida.us</a:t>
            </a:r>
            <a:endParaRPr lang="en-US" altLang="en-US" sz="1900" dirty="0">
              <a:latin typeface="Times New Roman" pitchFamily="18" charset="0"/>
              <a:cs typeface="Times New Roman" pitchFamily="18" charset="0"/>
            </a:endParaRPr>
          </a:p>
          <a:p>
            <a:pPr lvl="1"/>
            <a:endParaRPr lang="en-US" altLang="en-US" sz="1900" dirty="0">
              <a:latin typeface="Times New Roman" pitchFamily="18" charset="0"/>
              <a:cs typeface="Times New Roman" pitchFamily="18" charset="0"/>
            </a:endParaRPr>
          </a:p>
          <a:p>
            <a:pPr marL="0" indent="0">
              <a:buFont typeface="Arial" charset="0"/>
              <a:buNone/>
            </a:pPr>
            <a:r>
              <a:rPr lang="en-US" altLang="en-US" sz="1900" b="1" dirty="0">
                <a:solidFill>
                  <a:srgbClr val="262A63"/>
                </a:solidFill>
                <a:latin typeface="Times New Roman" pitchFamily="18" charset="0"/>
                <a:cs typeface="Times New Roman" pitchFamily="18" charset="0"/>
              </a:rPr>
              <a:t>Data Recognition Corporation (DRC)</a:t>
            </a:r>
          </a:p>
          <a:p>
            <a:pPr lvl="1"/>
            <a:r>
              <a:rPr lang="en-US" altLang="en-US" sz="1900" dirty="0">
                <a:latin typeface="Times New Roman" pitchFamily="18" charset="0"/>
                <a:cs typeface="Times New Roman" pitchFamily="18" charset="0"/>
              </a:rPr>
              <a:t>Toll-Free Telephone Number: 1-855-787-9615</a:t>
            </a:r>
          </a:p>
          <a:p>
            <a:pPr lvl="1"/>
            <a:r>
              <a:rPr lang="en-US" altLang="en-US" sz="1900" dirty="0">
                <a:latin typeface="Times New Roman" pitchFamily="18" charset="0"/>
                <a:cs typeface="Times New Roman" pitchFamily="18" charset="0"/>
              </a:rPr>
              <a:t>Email: </a:t>
            </a:r>
            <a:r>
              <a:rPr lang="en-US" altLang="en-US" sz="1900" dirty="0">
                <a:latin typeface="Times New Roman" pitchFamily="18" charset="0"/>
                <a:cs typeface="Times New Roman" pitchFamily="18" charset="0"/>
                <a:hlinkClick r:id="rId5"/>
              </a:rPr>
              <a:t>WIDA@datarecognitioncorp.com</a:t>
            </a:r>
            <a:r>
              <a:rPr lang="en-US" altLang="en-US" sz="1900" dirty="0">
                <a:latin typeface="Times New Roman" pitchFamily="18" charset="0"/>
                <a:cs typeface="Times New Roman" pitchFamily="18" charset="0"/>
              </a:rPr>
              <a:t> </a:t>
            </a:r>
          </a:p>
          <a:p>
            <a:pPr marL="0" indent="0">
              <a:buFont typeface="Arial" charset="0"/>
              <a:buNone/>
            </a:pPr>
            <a:endParaRPr lang="en-US" altLang="en-US" sz="2400" dirty="0">
              <a:latin typeface="Times New Roman" panose="02020603050405020304" pitchFamily="18" charset="0"/>
              <a:cs typeface="Times New Roman" panose="02020603050405020304" pitchFamily="18" charset="0"/>
            </a:endParaRPr>
          </a:p>
          <a:p>
            <a:pPr marL="0" indent="0">
              <a:buFont typeface="Arial" charset="0"/>
              <a:buNone/>
            </a:pPr>
            <a:endParaRPr lang="en-US" altLang="en-US" sz="2400" dirty="0">
              <a:latin typeface="Times New Roman" panose="02020603050405020304" pitchFamily="18" charset="0"/>
              <a:cs typeface="Times New Roman" panose="02020603050405020304" pitchFamily="18" charset="0"/>
            </a:endParaRPr>
          </a:p>
          <a:p>
            <a:pPr marL="0" indent="0">
              <a:buFont typeface="Arial" charset="0"/>
              <a:buNone/>
            </a:pPr>
            <a:endParaRPr lang="en-US" altLang="en-US" dirty="0">
              <a:latin typeface="Times New Roman" panose="02020603050405020304" pitchFamily="18" charset="0"/>
              <a:cs typeface="Times New Roman" panose="02020603050405020304" pitchFamily="18" charset="0"/>
            </a:endParaRPr>
          </a:p>
          <a:p>
            <a:pPr marL="0" indent="0">
              <a:buFont typeface="Arial" charset="0"/>
              <a:buNone/>
            </a:pP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59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7EACC-9805-0E44-AEE3-4EFBF77B5C75}"/>
              </a:ext>
            </a:extLst>
          </p:cNvPr>
          <p:cNvSpPr>
            <a:spLocks noGrp="1"/>
          </p:cNvSpPr>
          <p:nvPr>
            <p:ph type="title"/>
          </p:nvPr>
        </p:nvSpPr>
        <p:spPr>
          <a:xfrm>
            <a:off x="412518" y="828950"/>
            <a:ext cx="8144161" cy="793750"/>
          </a:xfrm>
        </p:spPr>
        <p:txBody>
          <a:bodyPr/>
          <a:lstStyle/>
          <a:p>
            <a:r>
              <a:rPr lang="en-US" dirty="0">
                <a:latin typeface="Times New Roman" panose="02020603050405020304" pitchFamily="18" charset="0"/>
                <a:cs typeface="Times New Roman" panose="02020603050405020304" pitchFamily="18" charset="0"/>
              </a:rPr>
              <a:t>Spring 2023 ACCESS for ELLs State Results</a:t>
            </a:r>
          </a:p>
        </p:txBody>
      </p:sp>
      <p:sp>
        <p:nvSpPr>
          <p:cNvPr id="5" name="TextBox 4">
            <a:extLst>
              <a:ext uri="{FF2B5EF4-FFF2-40B4-BE49-F238E27FC236}">
                <a16:creationId xmlns:a16="http://schemas.microsoft.com/office/drawing/2014/main" id="{D758574C-FC25-B64C-8D8A-713D11F39C5C}"/>
              </a:ext>
            </a:extLst>
          </p:cNvPr>
          <p:cNvSpPr txBox="1"/>
          <p:nvPr/>
        </p:nvSpPr>
        <p:spPr>
          <a:xfrm>
            <a:off x="587320" y="1848405"/>
            <a:ext cx="7738534" cy="3816429"/>
          </a:xfrm>
          <a:prstGeom prst="rect">
            <a:avLst/>
          </a:prstGeom>
          <a:noFill/>
        </p:spPr>
        <p:txBody>
          <a:bodyPr wrap="square" rtlCol="0">
            <a:spAutoFit/>
          </a:bodyPr>
          <a:lstStyle/>
          <a:p>
            <a:pPr lvl="0"/>
            <a:r>
              <a:rPr lang="en-US" sz="2200" b="1" dirty="0">
                <a:latin typeface="Times New Roman" panose="02020603050405020304" pitchFamily="18" charset="0"/>
                <a:cs typeface="Times New Roman" panose="02020603050405020304" pitchFamily="18" charset="0"/>
              </a:rPr>
              <a:t>ACCESS for ELLs</a:t>
            </a:r>
          </a:p>
          <a:p>
            <a:pPr marL="285750" lvl="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the 2022-23 school year, 290,930 ELLs in grades K–12 took the ACCESS for ELLs as a paper-based assessment. </a:t>
            </a:r>
          </a:p>
          <a:p>
            <a:pPr marL="285750" lvl="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Across all grades, 14% of these students were proficient in English.</a:t>
            </a:r>
          </a:p>
          <a:p>
            <a:pPr lvl="0"/>
            <a:endParaRPr lang="en-US" sz="2200" b="1" dirty="0">
              <a:latin typeface="Times New Roman" panose="02020603050405020304" pitchFamily="18" charset="0"/>
              <a:cs typeface="Times New Roman" panose="02020603050405020304" pitchFamily="18" charset="0"/>
            </a:endParaRPr>
          </a:p>
          <a:p>
            <a:pPr lvl="0"/>
            <a:r>
              <a:rPr lang="en-US" sz="2200" b="1" dirty="0">
                <a:latin typeface="Times New Roman" panose="02020603050405020304" pitchFamily="18" charset="0"/>
                <a:cs typeface="Times New Roman" panose="02020603050405020304" pitchFamily="18" charset="0"/>
              </a:rPr>
              <a:t>Alternate ACCESS for ELLs</a:t>
            </a:r>
          </a:p>
          <a:p>
            <a:pPr marL="285750" lvl="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the 2022-23 school year, 959 ELLs in grades 1–12 took the Alternate ACCESS for ELLs as a paper-based assessment. </a:t>
            </a:r>
          </a:p>
          <a:p>
            <a:pPr marL="285750" lvl="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Across all grades, 43% of these students were proficient in English.</a:t>
            </a:r>
          </a:p>
        </p:txBody>
      </p:sp>
    </p:spTree>
    <p:extLst>
      <p:ext uri="{BB962C8B-B14F-4D97-AF65-F5344CB8AC3E}">
        <p14:creationId xmlns:p14="http://schemas.microsoft.com/office/powerpoint/2010/main" val="371404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text&#10;&#10;Description automatically generated">
            <a:extLst>
              <a:ext uri="{FF2B5EF4-FFF2-40B4-BE49-F238E27FC236}">
                <a16:creationId xmlns:a16="http://schemas.microsoft.com/office/drawing/2014/main" id="{28ECBA47-87E1-8944-B00C-A876B860F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723" y="3997199"/>
            <a:ext cx="5104438" cy="1250587"/>
          </a:xfrm>
          <a:prstGeom prst="rect">
            <a:avLst/>
          </a:prstGeom>
        </p:spPr>
      </p:pic>
      <p:sp>
        <p:nvSpPr>
          <p:cNvPr id="20482" name="Title 1"/>
          <p:cNvSpPr>
            <a:spLocks noGrp="1"/>
          </p:cNvSpPr>
          <p:nvPr>
            <p:ph type="title"/>
          </p:nvPr>
        </p:nvSpPr>
        <p:spPr>
          <a:xfrm>
            <a:off x="209883" y="815296"/>
            <a:ext cx="8794751" cy="793750"/>
          </a:xfrm>
        </p:spPr>
        <p:txBody>
          <a:bodyPr/>
          <a:lstStyle/>
          <a:p>
            <a:pPr algn="ctr" eaLnBrk="1" hangingPunct="1"/>
            <a:r>
              <a:rPr lang="en-US" altLang="en-US" sz="2000" dirty="0">
                <a:latin typeface="Times New Roman" panose="02020603050405020304" pitchFamily="18" charset="0"/>
                <a:cs typeface="Times New Roman" panose="02020603050405020304" pitchFamily="18" charset="0"/>
              </a:rPr>
              <a:t>Florida Department of Education’s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ACCESS for ELLs webpage</a:t>
            </a:r>
            <a:br>
              <a:rPr lang="en-US" altLang="en-US" sz="18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hlinkClick r:id="rId4"/>
              </a:rPr>
              <a:t>http://fldoe.org/accountability/assessments/k-12-student-assessment/access-for-ells.stml</a:t>
            </a:r>
            <a:endParaRPr altLang="en-US" sz="2800" dirty="0">
              <a:latin typeface="Times New Roman" panose="02020603050405020304" pitchFamily="18" charset="0"/>
              <a:cs typeface="Times New Roman" panose="02020603050405020304" pitchFamily="18" charset="0"/>
            </a:endParaRPr>
          </a:p>
        </p:txBody>
      </p:sp>
      <p:sp>
        <p:nvSpPr>
          <p:cNvPr id="2" name="Left Arrow 1">
            <a:extLst>
              <a:ext uri="{FF2B5EF4-FFF2-40B4-BE49-F238E27FC236}">
                <a16:creationId xmlns:a16="http://schemas.microsoft.com/office/drawing/2014/main" id="{4B68E9A3-7371-0A4E-9460-0849D2E3C413}"/>
              </a:ext>
            </a:extLst>
          </p:cNvPr>
          <p:cNvSpPr/>
          <p:nvPr/>
        </p:nvSpPr>
        <p:spPr>
          <a:xfrm rot="10800000">
            <a:off x="2686719" y="2279064"/>
            <a:ext cx="2087137" cy="576543"/>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8" name="Left Arrow 7">
            <a:extLst>
              <a:ext uri="{FF2B5EF4-FFF2-40B4-BE49-F238E27FC236}">
                <a16:creationId xmlns:a16="http://schemas.microsoft.com/office/drawing/2014/main" id="{EC3E835C-56F0-0445-B486-2C53CE5726B6}"/>
              </a:ext>
            </a:extLst>
          </p:cNvPr>
          <p:cNvSpPr/>
          <p:nvPr/>
        </p:nvSpPr>
        <p:spPr>
          <a:xfrm rot="10800000">
            <a:off x="950810" y="4334220"/>
            <a:ext cx="3165351" cy="576543"/>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5" name="Line Callout 1 4">
            <a:extLst>
              <a:ext uri="{FF2B5EF4-FFF2-40B4-BE49-F238E27FC236}">
                <a16:creationId xmlns:a16="http://schemas.microsoft.com/office/drawing/2014/main" id="{BE33E57A-C557-F145-A854-BC399CDE8038}"/>
              </a:ext>
            </a:extLst>
          </p:cNvPr>
          <p:cNvSpPr/>
          <p:nvPr/>
        </p:nvSpPr>
        <p:spPr>
          <a:xfrm>
            <a:off x="455634" y="3876186"/>
            <a:ext cx="2960914" cy="1371600"/>
          </a:xfrm>
          <a:prstGeom prst="borderCallout1">
            <a:avLst/>
          </a:prstGeom>
        </p:spPr>
        <p:style>
          <a:lnRef idx="0">
            <a:schemeClr val="accent4"/>
          </a:lnRef>
          <a:fillRef idx="3">
            <a:schemeClr val="accent4"/>
          </a:fillRef>
          <a:effectRef idx="3">
            <a:schemeClr val="accent4"/>
          </a:effectRef>
          <a:fontRef idx="minor">
            <a:schemeClr val="lt1"/>
          </a:fontRef>
        </p:style>
        <p:txBody>
          <a:bodyPr rtlCol="0" anchor="ctr"/>
          <a:lstStyle/>
          <a:p>
            <a:pPr marL="0" indent="0" eaLnBrk="1" hangingPunct="1">
              <a:lnSpc>
                <a:spcPct val="100000"/>
              </a:lnSpc>
              <a:spcBef>
                <a:spcPts val="0"/>
              </a:spcBef>
              <a:buFont typeface="Arial" pitchFamily="34" charset="0"/>
              <a:buNone/>
              <a:defRPr/>
            </a:pPr>
            <a:r>
              <a:rPr lang="en-US" b="1" dirty="0">
                <a:solidFill>
                  <a:schemeClr val="tx1"/>
                </a:solidFill>
                <a:latin typeface="Times New Roman" panose="02020603050405020304" pitchFamily="18" charset="0"/>
                <a:cs typeface="Times New Roman" panose="02020603050405020304" pitchFamily="18" charset="0"/>
              </a:rPr>
              <a:t>Historical Scores &amp; Reports</a:t>
            </a:r>
          </a:p>
          <a:p>
            <a:pPr marL="0" indent="0" eaLnBrk="1" hangingPunct="1">
              <a:lnSpc>
                <a:spcPct val="100000"/>
              </a:lnSpc>
              <a:spcBef>
                <a:spcPts val="0"/>
              </a:spcBef>
              <a:buFont typeface="Arial" pitchFamily="34" charset="0"/>
              <a:buNone/>
              <a:defRPr/>
            </a:pPr>
            <a:r>
              <a:rPr lang="en-US" sz="1600" dirty="0">
                <a:solidFill>
                  <a:schemeClr val="tx1"/>
                </a:solidFill>
                <a:latin typeface="Times New Roman" panose="02020603050405020304" pitchFamily="18" charset="0"/>
                <a:cs typeface="Times New Roman" panose="02020603050405020304" pitchFamily="18" charset="0"/>
              </a:rPr>
              <a:t>Overview of State ACCESS for ELLs results from Spring 2016 to Spring 2023.</a:t>
            </a:r>
            <a:endParaRPr lang="en-US" sz="1600" i="1" dirty="0">
              <a:solidFill>
                <a:schemeClr val="tx1"/>
              </a:solidFill>
              <a:latin typeface="Times New Roman" panose="02020603050405020304" pitchFamily="18" charset="0"/>
              <a:cs typeface="Times New Roman" panose="02020603050405020304" pitchFamily="18" charset="0"/>
            </a:endParaRPr>
          </a:p>
          <a:p>
            <a:pPr algn="ctr"/>
            <a:endParaRPr lang="en-US" dirty="0"/>
          </a:p>
        </p:txBody>
      </p:sp>
      <p:sp>
        <p:nvSpPr>
          <p:cNvPr id="9" name="Line Callout 1 8">
            <a:extLst>
              <a:ext uri="{FF2B5EF4-FFF2-40B4-BE49-F238E27FC236}">
                <a16:creationId xmlns:a16="http://schemas.microsoft.com/office/drawing/2014/main" id="{3713DE9C-E2C2-1D45-8940-DF083A741793}"/>
              </a:ext>
            </a:extLst>
          </p:cNvPr>
          <p:cNvSpPr/>
          <p:nvPr/>
        </p:nvSpPr>
        <p:spPr>
          <a:xfrm>
            <a:off x="455634" y="2258961"/>
            <a:ext cx="3027794" cy="1195435"/>
          </a:xfrm>
          <a:prstGeom prst="borderCallout1">
            <a:avLst/>
          </a:prstGeom>
        </p:spPr>
        <p:style>
          <a:lnRef idx="0">
            <a:schemeClr val="accent4"/>
          </a:lnRef>
          <a:fillRef idx="3">
            <a:schemeClr val="accent4"/>
          </a:fillRef>
          <a:effectRef idx="3">
            <a:schemeClr val="accent4"/>
          </a:effectRef>
          <a:fontRef idx="minor">
            <a:schemeClr val="lt1"/>
          </a:fontRef>
        </p:style>
        <p:txBody>
          <a:bodyPr rtlCol="0" anchor="ctr"/>
          <a:lstStyle/>
          <a:p>
            <a:pPr marL="0" indent="0" eaLnBrk="1" hangingPunct="1">
              <a:lnSpc>
                <a:spcPct val="100000"/>
              </a:lnSpc>
              <a:spcBef>
                <a:spcPts val="0"/>
              </a:spcBef>
              <a:buFont typeface="Arial" pitchFamily="34" charset="0"/>
              <a:buNone/>
              <a:defRPr/>
            </a:pPr>
            <a:r>
              <a:rPr lang="en-US" b="1" dirty="0">
                <a:solidFill>
                  <a:schemeClr val="tx1"/>
                </a:solidFill>
                <a:latin typeface="Times New Roman" panose="02020603050405020304" pitchFamily="18" charset="0"/>
                <a:cs typeface="Times New Roman" panose="02020603050405020304" pitchFamily="18" charset="0"/>
              </a:rPr>
              <a:t>Assessment Resources</a:t>
            </a:r>
          </a:p>
          <a:p>
            <a:pPr marL="0" indent="0" eaLnBrk="1" hangingPunct="1">
              <a:lnSpc>
                <a:spcPct val="100000"/>
              </a:lnSpc>
              <a:spcBef>
                <a:spcPts val="0"/>
              </a:spcBef>
              <a:buFont typeface="Arial" pitchFamily="34" charset="0"/>
              <a:buNone/>
              <a:defRPr/>
            </a:pPr>
            <a:r>
              <a:rPr lang="en-US" sz="1600" dirty="0">
                <a:solidFill>
                  <a:schemeClr val="tx1"/>
                </a:solidFill>
                <a:latin typeface="Times New Roman" panose="02020603050405020304" pitchFamily="18" charset="0"/>
                <a:cs typeface="Times New Roman" panose="02020603050405020304" pitchFamily="18" charset="0"/>
              </a:rPr>
              <a:t>Score Report resources are available for ACCESS for ELLs and Alternate ACCESS for ELLs.</a:t>
            </a:r>
          </a:p>
        </p:txBody>
      </p:sp>
      <p:pic>
        <p:nvPicPr>
          <p:cNvPr id="6" name="Picture 5" descr="A close-up of a report&#10;&#10;Description automatically generated">
            <a:extLst>
              <a:ext uri="{FF2B5EF4-FFF2-40B4-BE49-F238E27FC236}">
                <a16:creationId xmlns:a16="http://schemas.microsoft.com/office/drawing/2014/main" id="{B5FA9B81-A6FA-E241-9CC6-83583BC1B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3857" y="2207445"/>
            <a:ext cx="4230778" cy="1004059"/>
          </a:xfrm>
          <a:prstGeom prst="rect">
            <a:avLst/>
          </a:prstGeom>
        </p:spPr>
      </p:pic>
    </p:spTree>
    <p:extLst>
      <p:ext uri="{BB962C8B-B14F-4D97-AF65-F5344CB8AC3E}">
        <p14:creationId xmlns:p14="http://schemas.microsoft.com/office/powerpoint/2010/main" val="34048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BA6B6-9552-CB4E-B1FB-72DE3DD863E6}"/>
              </a:ext>
            </a:extLst>
          </p:cNvPr>
          <p:cNvSpPr>
            <a:spLocks noGrp="1"/>
          </p:cNvSpPr>
          <p:nvPr>
            <p:ph type="title"/>
          </p:nvPr>
        </p:nvSpPr>
        <p:spPr>
          <a:xfrm>
            <a:off x="296944" y="899739"/>
            <a:ext cx="7886700" cy="793750"/>
          </a:xfrm>
        </p:spPr>
        <p:txBody>
          <a:bodyPr/>
          <a:lstStyle/>
          <a:p>
            <a:r>
              <a:rPr lang="en-US" dirty="0">
                <a:latin typeface="Times New Roman" panose="02020603050405020304" pitchFamily="18" charset="0"/>
                <a:cs typeface="Times New Roman" panose="02020603050405020304" pitchFamily="18" charset="0"/>
              </a:rPr>
              <a:t>Know Your Schools Portal</a:t>
            </a:r>
            <a:br>
              <a:rPr lang="en-US"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hlinkClick r:id="rId3"/>
              </a:rPr>
              <a:t>https://edudata.fldoe.org/</a:t>
            </a:r>
            <a:endParaRPr lang="en-US"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2A70174A-A529-3C43-879B-D9FE040CF850}"/>
              </a:ext>
            </a:extLst>
          </p:cNvPr>
          <p:cNvSpPr>
            <a:spLocks noGrp="1"/>
          </p:cNvSpPr>
          <p:nvPr>
            <p:ph idx="1"/>
          </p:nvPr>
        </p:nvSpPr>
        <p:spPr>
          <a:xfrm>
            <a:off x="500312" y="2032561"/>
            <a:ext cx="8435140" cy="4354753"/>
          </a:xfrm>
        </p:spPr>
        <p:txBody>
          <a:bodyPr/>
          <a:lstStyle/>
          <a:p>
            <a:pPr marL="0" indent="0">
              <a:buNone/>
            </a:pPr>
            <a:r>
              <a:rPr lang="en-US" sz="2000" dirty="0">
                <a:latin typeface="Times New Roman" panose="02020603050405020304" pitchFamily="18" charset="0"/>
                <a:cs typeface="Times New Roman" panose="02020603050405020304" pitchFamily="18" charset="0"/>
              </a:rPr>
              <a:t>To examine the district and schools’ English Language Proficiency and English Language Progress, visit </a:t>
            </a:r>
            <a:r>
              <a:rPr lang="en-US" sz="2000" dirty="0">
                <a:latin typeface="Times New Roman" panose="02020603050405020304" pitchFamily="18" charset="0"/>
                <a:cs typeface="Times New Roman" panose="02020603050405020304" pitchFamily="18" charset="0"/>
                <a:hlinkClick r:id="rId3"/>
              </a:rPr>
              <a:t>https://edudata.fldoe.org/</a:t>
            </a:r>
            <a:r>
              <a:rPr lang="en-US" sz="2000" dirty="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lgn="ctr">
              <a:buNone/>
            </a:pPr>
            <a:r>
              <a:rPr lang="en-US" sz="2000" i="1" dirty="0">
                <a:latin typeface="Times New Roman" panose="02020603050405020304" pitchFamily="18" charset="0"/>
                <a:cs typeface="Times New Roman" panose="02020603050405020304" pitchFamily="18" charset="0"/>
              </a:rPr>
              <a:t>2022-2023 ACCESS for ELLs data is forthcoming!</a:t>
            </a:r>
          </a:p>
        </p:txBody>
      </p:sp>
      <p:pic>
        <p:nvPicPr>
          <p:cNvPr id="7" name="Picture 6" descr="Graphical user interface, text, application&#10;&#10;Description automatically generated">
            <a:extLst>
              <a:ext uri="{FF2B5EF4-FFF2-40B4-BE49-F238E27FC236}">
                <a16:creationId xmlns:a16="http://schemas.microsoft.com/office/drawing/2014/main" id="{21DE521D-0EFF-8E49-BDF6-B0D315C9F9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73" y="2843716"/>
            <a:ext cx="4872853" cy="3114545"/>
          </a:xfrm>
          <a:prstGeom prst="rect">
            <a:avLst/>
          </a:prstGeom>
        </p:spPr>
      </p:pic>
    </p:spTree>
    <p:extLst>
      <p:ext uri="{BB962C8B-B14F-4D97-AF65-F5344CB8AC3E}">
        <p14:creationId xmlns:p14="http://schemas.microsoft.com/office/powerpoint/2010/main" val="145547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28650" y="814388"/>
            <a:ext cx="7886700" cy="793750"/>
          </a:xfrm>
        </p:spPr>
        <p:txBody>
          <a:bodyPr anchor="t"/>
          <a:lstStyle/>
          <a:p>
            <a:r>
              <a:rPr lang="en-US" altLang="en-US" dirty="0">
                <a:latin typeface="Times New Roman" pitchFamily="18" charset="0"/>
                <a:cs typeface="Times New Roman" pitchFamily="18" charset="0"/>
              </a:rPr>
              <a:t>2023–2024 ACCESS for ELLs</a:t>
            </a:r>
            <a:r>
              <a:rPr altLang="en-US" dirty="0">
                <a:latin typeface="Times New Roman" pitchFamily="18" charset="0"/>
                <a:cs typeface="Times New Roman" pitchFamily="18" charset="0"/>
              </a:rPr>
              <a:t> Schedule</a:t>
            </a:r>
          </a:p>
        </p:txBody>
      </p:sp>
      <p:graphicFrame>
        <p:nvGraphicFramePr>
          <p:cNvPr id="4" name="Content Placeholder 3"/>
          <p:cNvGraphicFramePr>
            <a:graphicFrameLocks/>
          </p:cNvGraphicFramePr>
          <p:nvPr>
            <p:extLst>
              <p:ext uri="{D42A27DB-BD31-4B8C-83A1-F6EECF244321}">
                <p14:modId xmlns:p14="http://schemas.microsoft.com/office/powerpoint/2010/main" val="1734013882"/>
              </p:ext>
            </p:extLst>
          </p:nvPr>
        </p:nvGraphicFramePr>
        <p:xfrm>
          <a:off x="598488" y="1410970"/>
          <a:ext cx="8040687" cy="4402069"/>
        </p:xfrm>
        <a:graphic>
          <a:graphicData uri="http://schemas.openxmlformats.org/drawingml/2006/table">
            <a:tbl>
              <a:tblPr firstRow="1" bandRow="1">
                <a:tableStyleId>{5C22544A-7EE6-4342-B048-85BDC9FD1C3A}</a:tableStyleId>
              </a:tblPr>
              <a:tblGrid>
                <a:gridCol w="4969555">
                  <a:extLst>
                    <a:ext uri="{9D8B030D-6E8A-4147-A177-3AD203B41FA5}">
                      <a16:colId xmlns:a16="http://schemas.microsoft.com/office/drawing/2014/main" val="20000"/>
                    </a:ext>
                  </a:extLst>
                </a:gridCol>
                <a:gridCol w="3071132">
                  <a:extLst>
                    <a:ext uri="{9D8B030D-6E8A-4147-A177-3AD203B41FA5}">
                      <a16:colId xmlns:a16="http://schemas.microsoft.com/office/drawing/2014/main" val="20001"/>
                    </a:ext>
                  </a:extLst>
                </a:gridCol>
              </a:tblGrid>
              <a:tr h="336187">
                <a:tc>
                  <a:txBody>
                    <a:bodyPr/>
                    <a:lstStyle/>
                    <a:p>
                      <a:r>
                        <a:rPr lang="en-US" sz="2000" dirty="0">
                          <a:latin typeface="Times New Roman" panose="02020603050405020304" pitchFamily="18" charset="0"/>
                          <a:cs typeface="Times New Roman" panose="02020603050405020304" pitchFamily="18" charset="0"/>
                        </a:rPr>
                        <a:t>Event</a:t>
                      </a:r>
                    </a:p>
                  </a:txBody>
                  <a:tcPr marL="91444" marR="91444" marT="45719" marB="45719"/>
                </a:tc>
                <a:tc>
                  <a:txBody>
                    <a:bodyPr/>
                    <a:lstStyle/>
                    <a:p>
                      <a:r>
                        <a:rPr lang="en-US" sz="2000" dirty="0">
                          <a:latin typeface="Times New Roman" panose="02020603050405020304" pitchFamily="18" charset="0"/>
                          <a:cs typeface="Times New Roman" panose="02020603050405020304" pitchFamily="18" charset="0"/>
                        </a:rPr>
                        <a:t>Date</a:t>
                      </a:r>
                    </a:p>
                  </a:txBody>
                  <a:tcPr marL="91444" marR="91444" marT="45719" marB="45719"/>
                </a:tc>
                <a:extLst>
                  <a:ext uri="{0D108BD9-81ED-4DB2-BD59-A6C34878D82A}">
                    <a16:rowId xmlns:a16="http://schemas.microsoft.com/office/drawing/2014/main" val="10000"/>
                  </a:ext>
                </a:extLst>
              </a:tr>
              <a:tr h="366925">
                <a:tc>
                  <a:txBody>
                    <a:bodyPr/>
                    <a:lstStyle/>
                    <a:p>
                      <a:pPr algn="l"/>
                      <a:r>
                        <a:rPr lang="en-US" sz="1500" dirty="0">
                          <a:latin typeface="Times New Roman" panose="02020603050405020304" pitchFamily="18" charset="0"/>
                          <a:cs typeface="Times New Roman" panose="02020603050405020304" pitchFamily="18" charset="0"/>
                        </a:rPr>
                        <a:t>Survey</a:t>
                      </a:r>
                      <a:r>
                        <a:rPr lang="en-US" sz="1500" baseline="0" dirty="0">
                          <a:latin typeface="Times New Roman" panose="02020603050405020304" pitchFamily="18" charset="0"/>
                          <a:cs typeface="Times New Roman" panose="02020603050405020304" pitchFamily="18" charset="0"/>
                        </a:rPr>
                        <a:t> 2 State Processing Dates</a:t>
                      </a:r>
                      <a:endParaRPr lang="en-US" sz="1500" dirty="0">
                        <a:latin typeface="Times New Roman" panose="02020603050405020304" pitchFamily="18" charset="0"/>
                        <a:cs typeface="Times New Roman" panose="02020603050405020304" pitchFamily="18" charset="0"/>
                      </a:endParaRPr>
                    </a:p>
                  </a:txBody>
                  <a:tcPr marL="91444" marR="91444" marT="45699" marB="45699" anchor="ctr"/>
                </a:tc>
                <a:tc>
                  <a:txBody>
                    <a:bodyPr/>
                    <a:lstStyle/>
                    <a:p>
                      <a:r>
                        <a:rPr lang="en-US" sz="1500" dirty="0">
                          <a:latin typeface="Times New Roman" panose="02020603050405020304" pitchFamily="18" charset="0"/>
                          <a:cs typeface="Times New Roman" panose="02020603050405020304" pitchFamily="18" charset="0"/>
                        </a:rPr>
                        <a:t>October 16</a:t>
                      </a:r>
                      <a:r>
                        <a:rPr lang="en-US" sz="1500" baseline="0" dirty="0">
                          <a:latin typeface="Times New Roman" panose="02020603050405020304" pitchFamily="18" charset="0"/>
                          <a:cs typeface="Times New Roman" panose="02020603050405020304" pitchFamily="18" charset="0"/>
                        </a:rPr>
                        <a:t>–</a:t>
                      </a:r>
                      <a:r>
                        <a:rPr lang="en-US" sz="1500" dirty="0">
                          <a:latin typeface="Times New Roman" panose="02020603050405020304" pitchFamily="18" charset="0"/>
                          <a:cs typeface="Times New Roman" panose="02020603050405020304" pitchFamily="18" charset="0"/>
                        </a:rPr>
                        <a:t>November 3, 2023</a:t>
                      </a:r>
                    </a:p>
                  </a:txBody>
                  <a:tcPr marL="91444" marR="91444" marT="45699" marB="45699" anchor="ctr"/>
                </a:tc>
                <a:extLst>
                  <a:ext uri="{0D108BD9-81ED-4DB2-BD59-A6C34878D82A}">
                    <a16:rowId xmlns:a16="http://schemas.microsoft.com/office/drawing/2014/main" val="10001"/>
                  </a:ext>
                </a:extLst>
              </a:tr>
              <a:tr h="366925">
                <a:tc>
                  <a:txBody>
                    <a:bodyPr/>
                    <a:lstStyle/>
                    <a:p>
                      <a:pPr algn="l"/>
                      <a:r>
                        <a:rPr lang="en-US" sz="1500" dirty="0">
                          <a:latin typeface="Times New Roman" panose="02020603050405020304" pitchFamily="18" charset="0"/>
                          <a:cs typeface="Times New Roman" panose="02020603050405020304" pitchFamily="18" charset="0"/>
                        </a:rPr>
                        <a:t>Pre-ID</a:t>
                      </a:r>
                      <a:r>
                        <a:rPr lang="en-US" sz="1500" baseline="0" dirty="0">
                          <a:latin typeface="Times New Roman" panose="02020603050405020304" pitchFamily="18" charset="0"/>
                          <a:cs typeface="Times New Roman" panose="02020603050405020304" pitchFamily="18" charset="0"/>
                        </a:rPr>
                        <a:t> File to DRC</a:t>
                      </a:r>
                      <a:endParaRPr lang="en-US" sz="1500" dirty="0">
                        <a:latin typeface="Times New Roman" panose="02020603050405020304" pitchFamily="18" charset="0"/>
                        <a:cs typeface="Times New Roman" panose="02020603050405020304" pitchFamily="18" charset="0"/>
                      </a:endParaRPr>
                    </a:p>
                  </a:txBody>
                  <a:tcPr marL="91444" marR="91444" marT="45699" marB="45699" anchor="ctr"/>
                </a:tc>
                <a:tc>
                  <a:txBody>
                    <a:bodyPr/>
                    <a:lstStyle/>
                    <a:p>
                      <a:r>
                        <a:rPr lang="en-US" sz="1500" dirty="0">
                          <a:latin typeface="Times New Roman" panose="02020603050405020304" pitchFamily="18" charset="0"/>
                          <a:cs typeface="Times New Roman" panose="02020603050405020304" pitchFamily="18" charset="0"/>
                        </a:rPr>
                        <a:t>November</a:t>
                      </a:r>
                      <a:r>
                        <a:rPr lang="en-US" sz="1500" baseline="0" dirty="0">
                          <a:latin typeface="Times New Roman" panose="02020603050405020304" pitchFamily="18" charset="0"/>
                          <a:cs typeface="Times New Roman" panose="02020603050405020304" pitchFamily="18" charset="0"/>
                        </a:rPr>
                        <a:t> 13, 2023</a:t>
                      </a:r>
                      <a:endParaRPr lang="en-US" sz="1500" dirty="0">
                        <a:latin typeface="Times New Roman" panose="02020603050405020304" pitchFamily="18" charset="0"/>
                        <a:cs typeface="Times New Roman" panose="02020603050405020304" pitchFamily="18" charset="0"/>
                      </a:endParaRPr>
                    </a:p>
                  </a:txBody>
                  <a:tcPr marL="91444" marR="91444" marT="45699" marB="45699" anchor="ctr"/>
                </a:tc>
                <a:extLst>
                  <a:ext uri="{0D108BD9-81ED-4DB2-BD59-A6C34878D82A}">
                    <a16:rowId xmlns:a16="http://schemas.microsoft.com/office/drawing/2014/main" val="10002"/>
                  </a:ext>
                </a:extLst>
              </a:tr>
              <a:tr h="614119">
                <a:tc>
                  <a:txBody>
                    <a:bodyPr/>
                    <a:lstStyle/>
                    <a:p>
                      <a:pPr algn="l"/>
                      <a:r>
                        <a:rPr lang="en-US" sz="1500" dirty="0">
                          <a:latin typeface="Times New Roman" panose="02020603050405020304" pitchFamily="18" charset="0"/>
                          <a:cs typeface="Times New Roman" panose="02020603050405020304" pitchFamily="18" charset="0"/>
                        </a:rPr>
                        <a:t>WIDA AMS Test</a:t>
                      </a:r>
                      <a:r>
                        <a:rPr lang="en-US" sz="1500" baseline="0" dirty="0">
                          <a:latin typeface="Times New Roman" panose="02020603050405020304" pitchFamily="18" charset="0"/>
                          <a:cs typeface="Times New Roman" panose="02020603050405020304" pitchFamily="18" charset="0"/>
                        </a:rPr>
                        <a:t> Setup (Available for districts to modify demographic information)</a:t>
                      </a:r>
                      <a:endParaRPr lang="en-US" sz="1500" dirty="0">
                        <a:latin typeface="Times New Roman" panose="02020603050405020304" pitchFamily="18" charset="0"/>
                        <a:cs typeface="Times New Roman" panose="02020603050405020304" pitchFamily="18" charset="0"/>
                      </a:endParaRPr>
                    </a:p>
                  </a:txBody>
                  <a:tcPr marL="91444" marR="91444" marT="45699" marB="45699" anchor="ctr"/>
                </a:tc>
                <a:tc>
                  <a:txBody>
                    <a:bodyPr/>
                    <a:lstStyle/>
                    <a:p>
                      <a:r>
                        <a:rPr lang="en-US" sz="1500" dirty="0">
                          <a:latin typeface="Times New Roman" panose="02020603050405020304" pitchFamily="18" charset="0"/>
                          <a:cs typeface="Times New Roman" panose="02020603050405020304" pitchFamily="18" charset="0"/>
                        </a:rPr>
                        <a:t>December 22,</a:t>
                      </a:r>
                      <a:r>
                        <a:rPr lang="en-US" sz="1500" baseline="0" dirty="0">
                          <a:latin typeface="Times New Roman" panose="02020603050405020304" pitchFamily="18" charset="0"/>
                          <a:cs typeface="Times New Roman" panose="02020603050405020304" pitchFamily="18" charset="0"/>
                        </a:rPr>
                        <a:t> 2023–March 22, 2024</a:t>
                      </a:r>
                      <a:endParaRPr lang="en-US" sz="1500" dirty="0">
                        <a:latin typeface="Times New Roman" panose="02020603050405020304" pitchFamily="18" charset="0"/>
                        <a:cs typeface="Times New Roman" panose="02020603050405020304" pitchFamily="18" charset="0"/>
                      </a:endParaRPr>
                    </a:p>
                  </a:txBody>
                  <a:tcPr marL="91444" marR="91444" marT="45699" marB="45699" anchor="ctr"/>
                </a:tc>
                <a:extLst>
                  <a:ext uri="{0D108BD9-81ED-4DB2-BD59-A6C34878D82A}">
                    <a16:rowId xmlns:a16="http://schemas.microsoft.com/office/drawing/2014/main" val="10003"/>
                  </a:ext>
                </a:extLst>
              </a:tr>
              <a:tr h="420622">
                <a:tc>
                  <a:txBody>
                    <a:bodyPr/>
                    <a:lstStyle/>
                    <a:p>
                      <a:pPr algn="l"/>
                      <a:r>
                        <a:rPr lang="en-US" sz="1500" dirty="0">
                          <a:latin typeface="Times New Roman" panose="02020603050405020304" pitchFamily="18" charset="0"/>
                          <a:cs typeface="Times New Roman" panose="02020603050405020304" pitchFamily="18" charset="0"/>
                        </a:rPr>
                        <a:t>2</a:t>
                      </a:r>
                      <a:r>
                        <a:rPr lang="en-US" sz="1500" baseline="30000" dirty="0">
                          <a:latin typeface="Times New Roman" panose="02020603050405020304" pitchFamily="18" charset="0"/>
                          <a:cs typeface="Times New Roman" panose="02020603050405020304" pitchFamily="18" charset="0"/>
                        </a:rPr>
                        <a:t>nd</a:t>
                      </a:r>
                      <a:r>
                        <a:rPr lang="en-US" sz="1500" dirty="0">
                          <a:latin typeface="Times New Roman" panose="02020603050405020304" pitchFamily="18" charset="0"/>
                          <a:cs typeface="Times New Roman" panose="02020603050405020304" pitchFamily="18" charset="0"/>
                        </a:rPr>
                        <a:t> Pre-ID Upload via FDOE ShareFile by District Assessment Coordinators</a:t>
                      </a:r>
                    </a:p>
                  </a:txBody>
                  <a:tcPr marL="91444" marR="91444" marT="45699" marB="45699" anchor="ctr"/>
                </a:tc>
                <a:tc>
                  <a:txBody>
                    <a:bodyPr/>
                    <a:lstStyle/>
                    <a:p>
                      <a:r>
                        <a:rPr lang="en-US" sz="1500" dirty="0">
                          <a:latin typeface="Times New Roman" panose="02020603050405020304" pitchFamily="18" charset="0"/>
                          <a:cs typeface="Times New Roman" panose="02020603050405020304" pitchFamily="18" charset="0"/>
                        </a:rPr>
                        <a:t>January 5, 2024</a:t>
                      </a:r>
                    </a:p>
                  </a:txBody>
                  <a:tcPr marL="91444" marR="91444" marT="45699" marB="45699" anchor="ctr"/>
                </a:tc>
                <a:extLst>
                  <a:ext uri="{0D108BD9-81ED-4DB2-BD59-A6C34878D82A}">
                    <a16:rowId xmlns:a16="http://schemas.microsoft.com/office/drawing/2014/main" val="761331945"/>
                  </a:ext>
                </a:extLst>
              </a:tr>
              <a:tr h="420622">
                <a:tc>
                  <a:txBody>
                    <a:bodyPr/>
                    <a:lstStyle/>
                    <a:p>
                      <a:pPr algn="l"/>
                      <a:r>
                        <a:rPr lang="en-US" sz="1500" dirty="0">
                          <a:latin typeface="Times New Roman" panose="02020603050405020304" pitchFamily="18" charset="0"/>
                          <a:cs typeface="Times New Roman" panose="02020603050405020304" pitchFamily="18" charset="0"/>
                        </a:rPr>
                        <a:t>Delivery of 2024 Administration Materials</a:t>
                      </a:r>
                    </a:p>
                  </a:txBody>
                  <a:tcPr marL="91444" marR="91444" marT="45699" marB="45699" anchor="ctr"/>
                </a:tc>
                <a:tc>
                  <a:txBody>
                    <a:bodyPr/>
                    <a:lstStyle/>
                    <a:p>
                      <a:r>
                        <a:rPr lang="en-US" sz="1500" dirty="0">
                          <a:latin typeface="Times New Roman" panose="02020603050405020304" pitchFamily="18" charset="0"/>
                          <a:cs typeface="Times New Roman" panose="02020603050405020304" pitchFamily="18" charset="0"/>
                        </a:rPr>
                        <a:t>January 8,</a:t>
                      </a:r>
                      <a:r>
                        <a:rPr lang="en-US" sz="1500" baseline="0" dirty="0">
                          <a:latin typeface="Times New Roman" panose="02020603050405020304" pitchFamily="18" charset="0"/>
                          <a:cs typeface="Times New Roman" panose="02020603050405020304" pitchFamily="18" charset="0"/>
                        </a:rPr>
                        <a:t> 2024</a:t>
                      </a:r>
                      <a:endParaRPr lang="en-US" sz="1500" dirty="0">
                        <a:latin typeface="Times New Roman" panose="02020603050405020304" pitchFamily="18" charset="0"/>
                        <a:cs typeface="Times New Roman" panose="02020603050405020304" pitchFamily="18" charset="0"/>
                      </a:endParaRPr>
                    </a:p>
                  </a:txBody>
                  <a:tcPr marL="91444" marR="91444" marT="45699" marB="45699" anchor="ctr"/>
                </a:tc>
                <a:extLst>
                  <a:ext uri="{0D108BD9-81ED-4DB2-BD59-A6C34878D82A}">
                    <a16:rowId xmlns:a16="http://schemas.microsoft.com/office/drawing/2014/main" val="10004"/>
                  </a:ext>
                </a:extLst>
              </a:tr>
              <a:tr h="548584">
                <a:tc>
                  <a:txBody>
                    <a:bodyPr/>
                    <a:lstStyle/>
                    <a:p>
                      <a:pPr algn="l"/>
                      <a:r>
                        <a:rPr lang="en-US" sz="1500" dirty="0">
                          <a:latin typeface="Times New Roman" panose="02020603050405020304" pitchFamily="18" charset="0"/>
                          <a:cs typeface="Times New Roman" panose="02020603050405020304" pitchFamily="18" charset="0"/>
                        </a:rPr>
                        <a:t>Additional Test Materials Ordering Window via WIDA AMS – 3 Bulk Orders</a:t>
                      </a:r>
                    </a:p>
                  </a:txBody>
                  <a:tcPr marL="91444" marR="91444" marT="45699" marB="45699" anchor="ctr"/>
                </a:tc>
                <a:tc>
                  <a:txBody>
                    <a:bodyPr/>
                    <a:lstStyle/>
                    <a:p>
                      <a:r>
                        <a:rPr lang="en-US" sz="1500" dirty="0">
                          <a:latin typeface="Times New Roman" panose="02020603050405020304" pitchFamily="18" charset="0"/>
                          <a:cs typeface="Times New Roman" panose="02020603050405020304" pitchFamily="18" charset="0"/>
                        </a:rPr>
                        <a:t>January</a:t>
                      </a:r>
                      <a:r>
                        <a:rPr lang="en-US" sz="1500" baseline="0" dirty="0">
                          <a:latin typeface="Times New Roman" panose="02020603050405020304" pitchFamily="18" charset="0"/>
                          <a:cs typeface="Times New Roman" panose="02020603050405020304" pitchFamily="18" charset="0"/>
                        </a:rPr>
                        <a:t> 8–March 8, 2024</a:t>
                      </a:r>
                      <a:endParaRPr lang="en-US" sz="1500" dirty="0">
                        <a:latin typeface="Times New Roman" panose="02020603050405020304" pitchFamily="18" charset="0"/>
                        <a:cs typeface="Times New Roman" panose="02020603050405020304" pitchFamily="18" charset="0"/>
                      </a:endParaRPr>
                    </a:p>
                  </a:txBody>
                  <a:tcPr marL="91444" marR="91444" marT="45699" marB="45699" anchor="ctr"/>
                </a:tc>
                <a:extLst>
                  <a:ext uri="{0D108BD9-81ED-4DB2-BD59-A6C34878D82A}">
                    <a16:rowId xmlns:a16="http://schemas.microsoft.com/office/drawing/2014/main" val="10006"/>
                  </a:ext>
                </a:extLst>
              </a:tr>
              <a:tr h="423570">
                <a:tc>
                  <a:txBody>
                    <a:bodyPr/>
                    <a:lstStyle/>
                    <a:p>
                      <a:pPr algn="l"/>
                      <a:r>
                        <a:rPr lang="en-US" sz="1500" b="1" dirty="0">
                          <a:latin typeface="Times New Roman" panose="02020603050405020304" pitchFamily="18" charset="0"/>
                          <a:cs typeface="Times New Roman" panose="02020603050405020304" pitchFamily="18" charset="0"/>
                        </a:rPr>
                        <a:t>2024 ACCESS for ELLs</a:t>
                      </a:r>
                      <a:r>
                        <a:rPr lang="en-US" sz="1500" b="1" baseline="0" dirty="0">
                          <a:latin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cs typeface="Times New Roman" panose="02020603050405020304" pitchFamily="18" charset="0"/>
                        </a:rPr>
                        <a:t>Test Administration Window</a:t>
                      </a:r>
                    </a:p>
                  </a:txBody>
                  <a:tcPr marL="91444" marR="91444" marT="45699" marB="45699" anchor="ctr"/>
                </a:tc>
                <a:tc>
                  <a:txBody>
                    <a:bodyPr/>
                    <a:lstStyle/>
                    <a:p>
                      <a:r>
                        <a:rPr lang="en-US" sz="1500" b="1" dirty="0">
                          <a:latin typeface="Times New Roman" panose="02020603050405020304" pitchFamily="18" charset="0"/>
                          <a:cs typeface="Times New Roman" panose="02020603050405020304" pitchFamily="18" charset="0"/>
                        </a:rPr>
                        <a:t>January 22</a:t>
                      </a:r>
                      <a:r>
                        <a:rPr lang="en-US" sz="1500" b="1" baseline="0" dirty="0">
                          <a:latin typeface="Times New Roman" panose="02020603050405020304" pitchFamily="18" charset="0"/>
                          <a:cs typeface="Times New Roman" panose="02020603050405020304" pitchFamily="18" charset="0"/>
                        </a:rPr>
                        <a:t>–March 15, 2024</a:t>
                      </a:r>
                      <a:endParaRPr lang="en-US" sz="1500" b="1" dirty="0">
                        <a:latin typeface="Times New Roman" panose="02020603050405020304" pitchFamily="18" charset="0"/>
                        <a:cs typeface="Times New Roman" panose="02020603050405020304" pitchFamily="18" charset="0"/>
                      </a:endParaRPr>
                    </a:p>
                  </a:txBody>
                  <a:tcPr marL="91444" marR="91444" marT="45699" marB="45699" anchor="ctr"/>
                </a:tc>
                <a:extLst>
                  <a:ext uri="{0D108BD9-81ED-4DB2-BD59-A6C34878D82A}">
                    <a16:rowId xmlns:a16="http://schemas.microsoft.com/office/drawing/2014/main" val="10007"/>
                  </a:ext>
                </a:extLst>
              </a:tr>
              <a:tr h="358237">
                <a:tc>
                  <a:txBody>
                    <a:bodyPr/>
                    <a:lstStyle/>
                    <a:p>
                      <a:pPr algn="l"/>
                      <a:r>
                        <a:rPr lang="en-US" sz="1500" dirty="0">
                          <a:latin typeface="Times New Roman" panose="02020603050405020304" pitchFamily="18" charset="0"/>
                          <a:cs typeface="Times New Roman" panose="02020603050405020304" pitchFamily="18" charset="0"/>
                        </a:rPr>
                        <a:t>Delivery of 2</a:t>
                      </a:r>
                      <a:r>
                        <a:rPr lang="en-US" sz="1500" baseline="30000" dirty="0">
                          <a:latin typeface="Times New Roman" panose="02020603050405020304" pitchFamily="18" charset="0"/>
                          <a:cs typeface="Times New Roman" panose="02020603050405020304" pitchFamily="18" charset="0"/>
                        </a:rPr>
                        <a:t>nd</a:t>
                      </a:r>
                      <a:r>
                        <a:rPr lang="en-US" sz="1500" baseline="0" dirty="0">
                          <a:latin typeface="Times New Roman" panose="02020603050405020304" pitchFamily="18" charset="0"/>
                          <a:cs typeface="Times New Roman" panose="02020603050405020304" pitchFamily="18" charset="0"/>
                        </a:rPr>
                        <a:t> Wave of Pre-ID Labels</a:t>
                      </a:r>
                      <a:endParaRPr lang="en-US" sz="1500" dirty="0">
                        <a:latin typeface="Times New Roman" panose="02020603050405020304" pitchFamily="18" charset="0"/>
                        <a:cs typeface="Times New Roman" panose="02020603050405020304" pitchFamily="18" charset="0"/>
                      </a:endParaRPr>
                    </a:p>
                  </a:txBody>
                  <a:tcPr marL="91444" marR="91444" marT="45699" marB="45699" anchor="ctr"/>
                </a:tc>
                <a:tc>
                  <a:txBody>
                    <a:bodyPr/>
                    <a:lstStyle/>
                    <a:p>
                      <a:r>
                        <a:rPr lang="en-US" sz="1500" dirty="0">
                          <a:latin typeface="Times New Roman" panose="02020603050405020304" pitchFamily="18" charset="0"/>
                          <a:cs typeface="Times New Roman" panose="02020603050405020304" pitchFamily="18" charset="0"/>
                        </a:rPr>
                        <a:t>February 7, 2024</a:t>
                      </a:r>
                    </a:p>
                  </a:txBody>
                  <a:tcPr marL="91444" marR="91444" marT="45699" marB="45699" anchor="ctr"/>
                </a:tc>
                <a:extLst>
                  <a:ext uri="{0D108BD9-81ED-4DB2-BD59-A6C34878D82A}">
                    <a16:rowId xmlns:a16="http://schemas.microsoft.com/office/drawing/2014/main" val="10008"/>
                  </a:ext>
                </a:extLst>
              </a:tr>
              <a:tr h="358237">
                <a:tc>
                  <a:txBody>
                    <a:bodyPr/>
                    <a:lstStyle/>
                    <a:p>
                      <a:pPr algn="l"/>
                      <a:r>
                        <a:rPr lang="en-US" sz="1500" dirty="0">
                          <a:latin typeface="Times New Roman" panose="02020603050405020304" pitchFamily="18" charset="0"/>
                          <a:cs typeface="Times New Roman" panose="02020603050405020304" pitchFamily="18" charset="0"/>
                        </a:rPr>
                        <a:t>Return of Materials </a:t>
                      </a:r>
                      <a:endParaRPr lang="en-US" sz="1500" i="0" dirty="0">
                        <a:latin typeface="Times New Roman" panose="02020603050405020304" pitchFamily="18" charset="0"/>
                        <a:cs typeface="Times New Roman" panose="02020603050405020304" pitchFamily="18" charset="0"/>
                      </a:endParaRPr>
                    </a:p>
                  </a:txBody>
                  <a:tcPr marL="91444" marR="91444" marT="45699" marB="45699" anchor="ctr"/>
                </a:tc>
                <a:tc>
                  <a:txBody>
                    <a:bodyPr/>
                    <a:lstStyle/>
                    <a:p>
                      <a:r>
                        <a:rPr lang="en-US" sz="1500" dirty="0">
                          <a:latin typeface="Times New Roman" panose="02020603050405020304" pitchFamily="18" charset="0"/>
                          <a:cs typeface="Times New Roman" panose="02020603050405020304" pitchFamily="18" charset="0"/>
                        </a:rPr>
                        <a:t>January 23</a:t>
                      </a:r>
                      <a:r>
                        <a:rPr lang="en-US" sz="1500" baseline="0" dirty="0">
                          <a:latin typeface="Times New Roman" panose="02020603050405020304" pitchFamily="18" charset="0"/>
                          <a:cs typeface="Times New Roman" panose="02020603050405020304" pitchFamily="18" charset="0"/>
                        </a:rPr>
                        <a:t>–March 22, 2024</a:t>
                      </a:r>
                      <a:endParaRPr lang="en-US" sz="1500" dirty="0">
                        <a:latin typeface="Times New Roman" panose="02020603050405020304" pitchFamily="18" charset="0"/>
                        <a:cs typeface="Times New Roman" panose="02020603050405020304" pitchFamily="18" charset="0"/>
                      </a:endParaRPr>
                    </a:p>
                  </a:txBody>
                  <a:tcPr marL="91444" marR="91444" marT="45699" marB="45699"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572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altLang="en-US" dirty="0">
                <a:latin typeface="Times New Roman" pitchFamily="18" charset="0"/>
                <a:cs typeface="Times New Roman" pitchFamily="18" charset="0"/>
              </a:rPr>
              <a:t>ACCESS for ELLs</a:t>
            </a:r>
            <a:br>
              <a:rPr altLang="en-US" dirty="0">
                <a:latin typeface="Times New Roman" pitchFamily="18" charset="0"/>
                <a:cs typeface="Times New Roman" pitchFamily="18" charset="0"/>
              </a:rPr>
            </a:br>
            <a:r>
              <a:rPr altLang="en-US" dirty="0">
                <a:latin typeface="Times New Roman" pitchFamily="18" charset="0"/>
                <a:cs typeface="Times New Roman" pitchFamily="18" charset="0"/>
              </a:rPr>
              <a:t>Suite of Assessments</a:t>
            </a:r>
            <a:endParaRPr altLang="en-US" dirty="0"/>
          </a:p>
        </p:txBody>
      </p:sp>
      <p:sp>
        <p:nvSpPr>
          <p:cNvPr id="3" name="Content Placeholder 2"/>
          <p:cNvSpPr>
            <a:spLocks noGrp="1"/>
          </p:cNvSpPr>
          <p:nvPr>
            <p:ph idx="1"/>
          </p:nvPr>
        </p:nvSpPr>
        <p:spPr>
          <a:xfrm>
            <a:off x="628650" y="1906588"/>
            <a:ext cx="7376362" cy="4354512"/>
          </a:xfrm>
        </p:spPr>
        <p:txBody>
          <a:bodyPr/>
          <a:lstStyle/>
          <a:p>
            <a:pPr marL="0" indent="0" eaLnBrk="1" hangingPunct="1">
              <a:spcBef>
                <a:spcPts val="1800"/>
              </a:spcBef>
              <a:buFont typeface="Arial" pitchFamily="34" charset="0"/>
              <a:buNone/>
              <a:defRPr/>
            </a:pPr>
            <a:r>
              <a:rPr lang="en-US" sz="2000" dirty="0">
                <a:latin typeface="Times New Roman" panose="02020603050405020304" pitchFamily="18" charset="0"/>
                <a:cs typeface="Times New Roman" panose="02020603050405020304" pitchFamily="18" charset="0"/>
              </a:rPr>
              <a:t>For the Spring 2024 administration, the following assessments will be used to satisfy state and federal requirements for the annual assessment of the English language proficiency of English language learners (ELLs): </a:t>
            </a:r>
          </a:p>
          <a:p>
            <a:pPr marL="457200" lvl="1" eaLnBrk="1" hangingPunct="1">
              <a:spcBef>
                <a:spcPts val="1800"/>
              </a:spcBef>
              <a:buFont typeface="Arial" pitchFamily="34" charset="0"/>
              <a:buChar char="•"/>
              <a:defRPr/>
            </a:pPr>
            <a:r>
              <a:rPr lang="en-US" sz="2000" b="1" dirty="0">
                <a:solidFill>
                  <a:srgbClr val="262A63"/>
                </a:solidFill>
                <a:latin typeface="Times New Roman" panose="02020603050405020304" pitchFamily="18" charset="0"/>
                <a:cs typeface="Times New Roman" panose="02020603050405020304" pitchFamily="18" charset="0"/>
              </a:rPr>
              <a:t>Kindergarten ACCESS for ELLs</a:t>
            </a:r>
            <a:r>
              <a:rPr lang="en-US" sz="2000" dirty="0">
                <a:latin typeface="Times New Roman" panose="02020603050405020304" pitchFamily="18" charset="0"/>
                <a:cs typeface="Times New Roman" panose="02020603050405020304" pitchFamily="18" charset="0"/>
              </a:rPr>
              <a:t>, a </a:t>
            </a:r>
            <a:r>
              <a:rPr lang="en-US" sz="2000" b="1" u="sng" dirty="0">
                <a:latin typeface="Times New Roman" panose="02020603050405020304" pitchFamily="18" charset="0"/>
                <a:cs typeface="Times New Roman" panose="02020603050405020304" pitchFamily="18" charset="0"/>
              </a:rPr>
              <a:t>paper-based</a:t>
            </a:r>
            <a:r>
              <a:rPr lang="en-US" sz="2000" dirty="0">
                <a:latin typeface="Times New Roman" panose="02020603050405020304" pitchFamily="18" charset="0"/>
                <a:cs typeface="Times New Roman" panose="02020603050405020304" pitchFamily="18" charset="0"/>
              </a:rPr>
              <a:t> assessment for students in kindergarten;</a:t>
            </a:r>
          </a:p>
          <a:p>
            <a:pPr marL="457200" lvl="1" eaLnBrk="1" hangingPunct="1">
              <a:spcBef>
                <a:spcPts val="1800"/>
              </a:spcBef>
              <a:buFont typeface="Arial" pitchFamily="34" charset="0"/>
              <a:buChar char="•"/>
              <a:defRPr/>
            </a:pPr>
            <a:r>
              <a:rPr lang="en-US" sz="2000" b="1" dirty="0">
                <a:solidFill>
                  <a:srgbClr val="262A63"/>
                </a:solidFill>
                <a:latin typeface="Times New Roman" panose="02020603050405020304" pitchFamily="18" charset="0"/>
                <a:cs typeface="Times New Roman" panose="02020603050405020304" pitchFamily="18" charset="0"/>
              </a:rPr>
              <a:t>ACCESS for ELLs Paper</a:t>
            </a:r>
            <a:r>
              <a:rPr lang="en-US" sz="2000" dirty="0">
                <a:latin typeface="Times New Roman" panose="02020603050405020304" pitchFamily="18" charset="0"/>
                <a:cs typeface="Times New Roman" panose="02020603050405020304" pitchFamily="18" charset="0"/>
              </a:rPr>
              <a:t>, a </a:t>
            </a:r>
            <a:r>
              <a:rPr lang="en-US" sz="2000" b="1" u="sng" dirty="0">
                <a:latin typeface="Times New Roman" panose="02020603050405020304" pitchFamily="18" charset="0"/>
                <a:cs typeface="Times New Roman" panose="02020603050405020304" pitchFamily="18" charset="0"/>
              </a:rPr>
              <a:t>paper-based</a:t>
            </a:r>
            <a:r>
              <a:rPr lang="en-US" sz="2000" dirty="0">
                <a:latin typeface="Times New Roman" panose="02020603050405020304" pitchFamily="18" charset="0"/>
                <a:cs typeface="Times New Roman" panose="02020603050405020304" pitchFamily="18" charset="0"/>
              </a:rPr>
              <a:t> assessment for students in Grades 1–12; and</a:t>
            </a:r>
          </a:p>
          <a:p>
            <a:pPr marL="457200" lvl="1" eaLnBrk="1" hangingPunct="1">
              <a:spcBef>
                <a:spcPts val="1800"/>
              </a:spcBef>
              <a:buFont typeface="Arial" pitchFamily="34" charset="0"/>
              <a:buChar char="•"/>
              <a:defRPr/>
            </a:pPr>
            <a:r>
              <a:rPr lang="en-US" sz="2000" b="1" dirty="0">
                <a:solidFill>
                  <a:srgbClr val="262A63"/>
                </a:solidFill>
                <a:latin typeface="Times New Roman" panose="02020603050405020304" pitchFamily="18" charset="0"/>
                <a:cs typeface="Times New Roman" panose="02020603050405020304" pitchFamily="18" charset="0"/>
              </a:rPr>
              <a:t>Alternate ACCESS</a:t>
            </a:r>
            <a:r>
              <a:rPr lang="en-US" sz="2000" dirty="0">
                <a:latin typeface="Times New Roman" panose="02020603050405020304" pitchFamily="18" charset="0"/>
                <a:cs typeface="Times New Roman" panose="02020603050405020304" pitchFamily="18" charset="0"/>
              </a:rPr>
              <a:t>, a </a:t>
            </a:r>
            <a:r>
              <a:rPr lang="en-US" sz="2000" b="1" u="sng" dirty="0">
                <a:latin typeface="Times New Roman" panose="02020603050405020304" pitchFamily="18" charset="0"/>
                <a:cs typeface="Times New Roman" panose="02020603050405020304" pitchFamily="18" charset="0"/>
              </a:rPr>
              <a:t>paper-based</a:t>
            </a:r>
            <a:r>
              <a:rPr lang="en-US" sz="2000" dirty="0">
                <a:latin typeface="Times New Roman" panose="02020603050405020304" pitchFamily="18" charset="0"/>
                <a:cs typeface="Times New Roman" panose="02020603050405020304" pitchFamily="18" charset="0"/>
              </a:rPr>
              <a:t> assessment for students in Grades K–12 with the most significant cognitive disabilities.</a:t>
            </a:r>
          </a:p>
          <a:p>
            <a:pPr eaLnBrk="1" hangingPunct="1">
              <a:buFont typeface="Arial" pitchFamily="34" charset="0"/>
              <a:buChar char="•"/>
              <a:defRPr/>
            </a:pPr>
            <a:endParaRPr lang="en-US" dirty="0"/>
          </a:p>
        </p:txBody>
      </p:sp>
    </p:spTree>
    <p:extLst>
      <p:ext uri="{BB962C8B-B14F-4D97-AF65-F5344CB8AC3E}">
        <p14:creationId xmlns:p14="http://schemas.microsoft.com/office/powerpoint/2010/main" val="141879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EAE5-2B8E-4844-9A1F-DE9B8F5215C8}"/>
              </a:ext>
            </a:extLst>
          </p:cNvPr>
          <p:cNvSpPr>
            <a:spLocks noGrp="1"/>
          </p:cNvSpPr>
          <p:nvPr>
            <p:ph type="title"/>
          </p:nvPr>
        </p:nvSpPr>
        <p:spPr>
          <a:xfrm>
            <a:off x="457200" y="1060464"/>
            <a:ext cx="8185906" cy="793750"/>
          </a:xfrm>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ACCESS for ELLs</a:t>
            </a:r>
            <a:br>
              <a:rPr lang="en-US" sz="36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ACCESS for ELLs 2023–2024 Resources Folder Pathway</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(K–12 Administration &gt; ACCESS for ELLs &gt; Districts &gt; 2023–2024 Resources</a:t>
            </a:r>
          </a:p>
        </p:txBody>
      </p:sp>
      <p:sp>
        <p:nvSpPr>
          <p:cNvPr id="3" name="Content Placeholder 2">
            <a:extLst>
              <a:ext uri="{FF2B5EF4-FFF2-40B4-BE49-F238E27FC236}">
                <a16:creationId xmlns:a16="http://schemas.microsoft.com/office/drawing/2014/main" id="{9B3467D2-0F7A-834E-942A-57BB42B87076}"/>
              </a:ext>
            </a:extLst>
          </p:cNvPr>
          <p:cNvSpPr>
            <a:spLocks noGrp="1"/>
          </p:cNvSpPr>
          <p:nvPr>
            <p:ph idx="1"/>
          </p:nvPr>
        </p:nvSpPr>
        <p:spPr>
          <a:xfrm>
            <a:off x="457200" y="2005262"/>
            <a:ext cx="8412480" cy="4398997"/>
          </a:xfrm>
        </p:spPr>
        <p:txBody>
          <a:bodyPr>
            <a:noAutofit/>
          </a:bodyPr>
          <a:lstStyle/>
          <a:p>
            <a:pPr marL="0" indent="0">
              <a:lnSpc>
                <a:spcPct val="100000"/>
              </a:lnSpc>
              <a:spcBef>
                <a:spcPts val="0"/>
              </a:spcBef>
              <a:buNone/>
              <a:defRPr/>
            </a:pPr>
            <a:r>
              <a:rPr lang="en-US" sz="1800" dirty="0">
                <a:latin typeface="Times New Roman" panose="02020603050405020304" pitchFamily="18" charset="0"/>
                <a:cs typeface="Times New Roman" panose="02020603050405020304" pitchFamily="18" charset="0"/>
              </a:rPr>
              <a:t>The purpose of this folder is to provide all districts with resources to modify/share with participating schools that support understanding of Florida’s policies and procedures related to the ACCESS for ELLs suite of assessments.</a:t>
            </a:r>
            <a:r>
              <a:rPr lang="en-US" sz="1800" b="1" dirty="0">
                <a:latin typeface="Times New Roman" panose="02020603050405020304" pitchFamily="18" charset="0"/>
                <a:cs typeface="Times New Roman" panose="02020603050405020304" pitchFamily="18" charset="0"/>
              </a:rPr>
              <a:t> </a:t>
            </a:r>
          </a:p>
          <a:p>
            <a:pPr lvl="1"/>
            <a:r>
              <a:rPr lang="en-US" sz="1800" dirty="0">
                <a:latin typeface="Times New Roman" panose="02020603050405020304" pitchFamily="18" charset="0"/>
                <a:cs typeface="Times New Roman" panose="02020603050405020304" pitchFamily="18" charset="0"/>
              </a:rPr>
              <a:t>Parent Resources</a:t>
            </a:r>
          </a:p>
          <a:p>
            <a:pPr lvl="1"/>
            <a:r>
              <a:rPr lang="en-US" sz="1800" dirty="0">
                <a:latin typeface="Times New Roman" panose="02020603050405020304" pitchFamily="18" charset="0"/>
                <a:cs typeface="Times New Roman" panose="02020603050405020304" pitchFamily="18" charset="0"/>
              </a:rPr>
              <a:t>Manuals and Ancillary Materials</a:t>
            </a:r>
          </a:p>
          <a:p>
            <a:pPr lvl="1"/>
            <a:r>
              <a:rPr lang="en-US" sz="1800" dirty="0">
                <a:latin typeface="Times New Roman" panose="02020603050405020304" pitchFamily="18" charset="0"/>
                <a:cs typeface="Times New Roman" panose="02020603050405020304" pitchFamily="18" charset="0"/>
              </a:rPr>
              <a:t>Training Resources</a:t>
            </a:r>
          </a:p>
          <a:p>
            <a:pPr lvl="1"/>
            <a:r>
              <a:rPr lang="en-US" sz="1800" dirty="0">
                <a:latin typeface="Times New Roman" panose="02020603050405020304" pitchFamily="18" charset="0"/>
                <a:cs typeface="Times New Roman" panose="02020603050405020304" pitchFamily="18" charset="0"/>
              </a:rPr>
              <a:t>Assessment Agreements and Forms</a:t>
            </a:r>
          </a:p>
          <a:p>
            <a:pPr lvl="1"/>
            <a:r>
              <a:rPr lang="en-US" sz="1800" dirty="0">
                <a:latin typeface="Times New Roman" panose="02020603050405020304" pitchFamily="18" charset="0"/>
                <a:cs typeface="Times New Roman" panose="02020603050405020304" pitchFamily="18" charset="0"/>
              </a:rPr>
              <a:t>2</a:t>
            </a:r>
            <a:r>
              <a:rPr lang="en-US" sz="1800" baseline="30000" dirty="0">
                <a:latin typeface="Times New Roman" panose="02020603050405020304" pitchFamily="18" charset="0"/>
                <a:cs typeface="Times New Roman" panose="02020603050405020304" pitchFamily="18" charset="0"/>
              </a:rPr>
              <a:t>nd</a:t>
            </a:r>
            <a:r>
              <a:rPr lang="en-US" sz="1800" dirty="0">
                <a:latin typeface="Times New Roman" panose="02020603050405020304" pitchFamily="18" charset="0"/>
                <a:cs typeface="Times New Roman" panose="02020603050405020304" pitchFamily="18" charset="0"/>
              </a:rPr>
              <a:t> Wave Pre-ID Resources</a:t>
            </a:r>
          </a:p>
          <a:p>
            <a:pPr lvl="1"/>
            <a:r>
              <a:rPr lang="en-US" sz="1800" dirty="0">
                <a:latin typeface="Times New Roman" panose="02020603050405020304" pitchFamily="18" charset="0"/>
                <a:cs typeface="Times New Roman" panose="02020603050405020304" pitchFamily="18" charset="0"/>
              </a:rPr>
              <a:t>Data Validation Resources</a:t>
            </a:r>
          </a:p>
          <a:p>
            <a:pPr lvl="1"/>
            <a:r>
              <a:rPr lang="en-US" sz="1800" dirty="0">
                <a:latin typeface="Times New Roman" panose="02020603050405020304" pitchFamily="18" charset="0"/>
                <a:cs typeface="Times New Roman" panose="02020603050405020304" pitchFamily="18" charset="0"/>
              </a:rPr>
              <a:t>Score Report Resources</a:t>
            </a: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marL="0" indent="0">
              <a:lnSpc>
                <a:spcPct val="120000"/>
              </a:lnSpc>
              <a:spcBef>
                <a:spcPts val="0"/>
              </a:spcBef>
              <a:buNone/>
              <a:defRPr/>
            </a:pPr>
            <a:endParaRPr lang="en-US" sz="1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6B8F328-D3C9-A64B-9E02-1CE00FBA12DD}"/>
              </a:ext>
            </a:extLst>
          </p:cNvPr>
          <p:cNvSpPr/>
          <p:nvPr/>
        </p:nvSpPr>
        <p:spPr>
          <a:xfrm>
            <a:off x="5454315" y="3144252"/>
            <a:ext cx="3039979" cy="2374232"/>
          </a:xfrm>
          <a:prstGeom prst="rect">
            <a:avLst/>
          </a:prstGeom>
          <a:blipFill>
            <a:blip r:embed="rId3" cstate="print">
              <a:extLst>
                <a:ext uri="{28A0092B-C50C-407E-A947-70E740481C1C}">
                  <a14:useLocalDpi xmlns:a14="http://schemas.microsoft.com/office/drawing/2010/main" val="0"/>
                </a:ext>
              </a:extLst>
            </a:blip>
            <a:srcRect/>
            <a:stretch>
              <a:fillRect t="-1000" b="-1000"/>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sp>
    </p:spTree>
    <p:extLst>
      <p:ext uri="{BB962C8B-B14F-4D97-AF65-F5344CB8AC3E}">
        <p14:creationId xmlns:p14="http://schemas.microsoft.com/office/powerpoint/2010/main" val="3007580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B654-6460-9E42-80D5-4F24D323440B}"/>
              </a:ext>
            </a:extLst>
          </p:cNvPr>
          <p:cNvSpPr>
            <a:spLocks noGrp="1"/>
          </p:cNvSpPr>
          <p:nvPr>
            <p:ph type="title"/>
          </p:nvPr>
        </p:nvSpPr>
        <p:spPr>
          <a:xfrm>
            <a:off x="374007" y="742950"/>
            <a:ext cx="8290534" cy="793750"/>
          </a:xfrm>
        </p:spPr>
        <p:txBody>
          <a:bodyPr/>
          <a:lstStyle/>
          <a:p>
            <a:r>
              <a:rPr lang="en-US" sz="2800" dirty="0">
                <a:latin typeface="Times New Roman" panose="02020603050405020304" pitchFamily="18" charset="0"/>
                <a:cs typeface="Times New Roman" panose="02020603050405020304" pitchFamily="18" charset="0"/>
              </a:rPr>
              <a:t>ACCESS for ELLs</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Spring 2024 Florida’s Key Resources Coming Soon!</a:t>
            </a:r>
          </a:p>
        </p:txBody>
      </p:sp>
      <p:graphicFrame>
        <p:nvGraphicFramePr>
          <p:cNvPr id="4" name="Content Placeholder 3">
            <a:extLst>
              <a:ext uri="{FF2B5EF4-FFF2-40B4-BE49-F238E27FC236}">
                <a16:creationId xmlns:a16="http://schemas.microsoft.com/office/drawing/2014/main" id="{04BEC9E5-19F1-7845-AC6A-9EA66B7BC23D}"/>
              </a:ext>
            </a:extLst>
          </p:cNvPr>
          <p:cNvGraphicFramePr>
            <a:graphicFrameLocks noGrp="1"/>
          </p:cNvGraphicFramePr>
          <p:nvPr>
            <p:ph idx="1"/>
          </p:nvPr>
        </p:nvGraphicFramePr>
        <p:xfrm>
          <a:off x="3" y="1752319"/>
          <a:ext cx="5682509" cy="4687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9246" y="2443049"/>
            <a:ext cx="1024022" cy="1315369"/>
          </a:xfrm>
          <a:prstGeom prst="rect">
            <a:avLst/>
          </a:prstGeom>
          <a:ln w="3175">
            <a:solidFill>
              <a:schemeClr val="tx1"/>
            </a:solidFill>
          </a:ln>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294577">
            <a:off x="1505816" y="3006689"/>
            <a:ext cx="1077878" cy="1363020"/>
          </a:xfrm>
          <a:prstGeom prst="rect">
            <a:avLst/>
          </a:prstGeom>
          <a:ln w="3175">
            <a:solidFill>
              <a:schemeClr val="tx1"/>
            </a:solidFill>
          </a:ln>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209462">
            <a:off x="3220614" y="3076560"/>
            <a:ext cx="939562" cy="11795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44863" y="2935255"/>
            <a:ext cx="2078909" cy="1327964"/>
          </a:xfrm>
          <a:prstGeom prst="rect">
            <a:avLst/>
          </a:prstGeom>
          <a:ln w="3175">
            <a:solidFill>
              <a:schemeClr val="tx1"/>
            </a:solidFill>
          </a:ln>
        </p:spPr>
      </p:pic>
      <p:pic>
        <p:nvPicPr>
          <p:cNvPr id="10" name="Picture 9" descr="Text&#10;&#10;Description automatically generated">
            <a:extLst>
              <a:ext uri="{FF2B5EF4-FFF2-40B4-BE49-F238E27FC236}">
                <a16:creationId xmlns:a16="http://schemas.microsoft.com/office/drawing/2014/main" id="{5EEFC1A3-F022-2947-B7DA-13E44C5ED9D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14169" y="3506441"/>
            <a:ext cx="1952700" cy="1523159"/>
          </a:xfrm>
          <a:prstGeom prst="rect">
            <a:avLst/>
          </a:prstGeom>
        </p:spPr>
      </p:pic>
      <p:sp>
        <p:nvSpPr>
          <p:cNvPr id="3" name="TextBox 2">
            <a:extLst>
              <a:ext uri="{FF2B5EF4-FFF2-40B4-BE49-F238E27FC236}">
                <a16:creationId xmlns:a16="http://schemas.microsoft.com/office/drawing/2014/main" id="{5EA2F0B8-B1F4-2844-A378-0D7A23D270E6}"/>
              </a:ext>
            </a:extLst>
          </p:cNvPr>
          <p:cNvSpPr txBox="1"/>
          <p:nvPr/>
        </p:nvSpPr>
        <p:spPr>
          <a:xfrm>
            <a:off x="6100244" y="2234924"/>
            <a:ext cx="2564298" cy="267765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400" dirty="0">
                <a:solidFill>
                  <a:sysClr val="windowText" lastClr="000000"/>
                </a:solidFill>
                <a:latin typeface="Times New Roman" panose="02020603050405020304" pitchFamily="18" charset="0"/>
                <a:cs typeface="Times New Roman" panose="02020603050405020304" pitchFamily="18" charset="0"/>
              </a:rPr>
              <a:t>Notification will be provided to DACs when Florida-specific resources are posted to FDOE ShareFile.</a:t>
            </a:r>
          </a:p>
        </p:txBody>
      </p:sp>
    </p:spTree>
    <p:extLst>
      <p:ext uri="{BB962C8B-B14F-4D97-AF65-F5344CB8AC3E}">
        <p14:creationId xmlns:p14="http://schemas.microsoft.com/office/powerpoint/2010/main" val="997862491"/>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D49E23A80A7D444B9E59CF5CCFED13F" ma:contentTypeVersion="0" ma:contentTypeDescription="Create a new document." ma:contentTypeScope="" ma:versionID="c99bd74755515ad6017e14daa878c6b7">
  <xsd:schema xmlns:xsd="http://www.w3.org/2001/XMLSchema" xmlns:xs="http://www.w3.org/2001/XMLSchema" xmlns:p="http://schemas.microsoft.com/office/2006/metadata/properties" xmlns:ns2="1c375291-bfca-42fa-8c4a-5ccc0a7430f4" targetNamespace="http://schemas.microsoft.com/office/2006/metadata/properties" ma:root="true" ma:fieldsID="bd1e8fb3b08bff3425a49f94c7fa242d"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51FD67-3157-41CD-8561-1C6AA2BE4532}">
  <ds:schemaRefs>
    <ds:schemaRef ds:uri="http://schemas.microsoft.com/sharepoint/events"/>
  </ds:schemaRefs>
</ds:datastoreItem>
</file>

<file path=customXml/itemProps2.xml><?xml version="1.0" encoding="utf-8"?>
<ds:datastoreItem xmlns:ds="http://schemas.openxmlformats.org/officeDocument/2006/customXml" ds:itemID="{0B89FB84-027C-4EC3-859C-93EB5CFAB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75291-bfca-42fa-8c4a-5ccc0a74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9CDFA1-7EA9-47A5-83AD-A47A49F85620}">
  <ds:schemaRefs>
    <ds:schemaRef ds:uri="http://schemas.microsoft.com/sharepoint/v3/contenttype/forms"/>
  </ds:schemaRefs>
</ds:datastoreItem>
</file>

<file path=customXml/itemProps4.xml><?xml version="1.0" encoding="utf-8"?>
<ds:datastoreItem xmlns:ds="http://schemas.openxmlformats.org/officeDocument/2006/customXml" ds:itemID="{37695EDB-35FA-4DA7-AC9F-2587F0C0C60B}">
  <ds:schemaRefs>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1c375291-bfca-42fa-8c4a-5ccc0a7430f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61972</TotalTime>
  <Words>2691</Words>
  <Application>Microsoft Office PowerPoint</Application>
  <PresentationFormat>On-screen Show (4:3)</PresentationFormat>
  <Paragraphs>274</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Dreaming Outloud Pro</vt:lpstr>
      <vt:lpstr>Times New Roman</vt:lpstr>
      <vt:lpstr>Wingdings</vt:lpstr>
      <vt:lpstr>FDOE_PPT_template_Standard</vt:lpstr>
      <vt:lpstr>ACCESS for ELLs Suite of Assessments</vt:lpstr>
      <vt:lpstr>Agenda</vt:lpstr>
      <vt:lpstr>Spring 2023 ACCESS for ELLs State Results</vt:lpstr>
      <vt:lpstr>Florida Department of Education’s  ACCESS for ELLs webpage http://fldoe.org/accountability/assessments/k-12-student-assessment/access-for-ells.stml</vt:lpstr>
      <vt:lpstr>Know Your Schools Portal https://edudata.fldoe.org/</vt:lpstr>
      <vt:lpstr>2023–2024 ACCESS for ELLs Schedule</vt:lpstr>
      <vt:lpstr>ACCESS for ELLs Suite of Assessments</vt:lpstr>
      <vt:lpstr> ACCESS for ELLs ACCESS for ELLs 2023–2024 Resources Folder Pathway (K–12 Administration &gt; ACCESS for ELLs &gt; Districts &gt; 2023–2024 Resources</vt:lpstr>
      <vt:lpstr>ACCESS for ELLs Spring 2024 Florida’s Key Resources Coming Soon!</vt:lpstr>
      <vt:lpstr>ACCESS for ELLs Students to Be Tested</vt:lpstr>
      <vt:lpstr>ACCESS for ELLs Students to Be Tested (cont.)</vt:lpstr>
      <vt:lpstr>Participation Criteria for  Alternate ACCESS</vt:lpstr>
      <vt:lpstr> ACCESS for ELLs Tier Placement and Test Materials Ordering via Survey 2</vt:lpstr>
      <vt:lpstr>ACCESS for ELLs Tier Placement and Pre-ID Labels</vt:lpstr>
      <vt:lpstr>ACCESS for ELLs Spring 2024 District Shipping &amp; Additional Overage Survey</vt:lpstr>
      <vt:lpstr>ACCESS for ELLs Who can be a Test Administrator?</vt:lpstr>
      <vt:lpstr>ACCESS for ELLs WIDA Secure Portal Account Management www.wida.wisc.edu </vt:lpstr>
      <vt:lpstr>ACCESS for ELLs  Security Requirements of Proctors</vt:lpstr>
      <vt:lpstr> ACCESS for ELLs WIDA Assessment Management System (WIDA AMS) www.wida-ams.us </vt:lpstr>
      <vt:lpstr>ACCESS for ELLs Deactivate WIDA AMS Accounts</vt:lpstr>
      <vt:lpstr>What’s New for Spring 2024 ACCESS for ELLs</vt:lpstr>
      <vt:lpstr>What’s New for Spring 2024 ACCESS for ELLs (cont.)</vt:lpstr>
      <vt:lpstr>What’s New for Spring 2024 ACCESS for ELLs (cont.)</vt:lpstr>
      <vt:lpstr>ACCESS for ELLs Paper Field Test</vt:lpstr>
      <vt:lpstr>ACCESS for ELLs Field Test Materials</vt:lpstr>
      <vt:lpstr>2023–2024  ACCESS for ELLs  Field Test Schedule</vt:lpstr>
      <vt:lpstr>ACCESS for ELLs Field Test Managing Materials</vt:lpstr>
      <vt:lpstr>ACCESS for ELLs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Sabrina</dc:creator>
  <cp:lastModifiedBy>Jenny Black</cp:lastModifiedBy>
  <cp:revision>325</cp:revision>
  <cp:lastPrinted>2019-08-22T19:07:00Z</cp:lastPrinted>
  <dcterms:created xsi:type="dcterms:W3CDTF">2015-06-03T15:39:07Z</dcterms:created>
  <dcterms:modified xsi:type="dcterms:W3CDTF">2023-09-18T17:50:33Z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0x0101001D49E23A80A7D444B9E59CF5CCFED13F</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