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96" r:id="rId2"/>
    <p:sldId id="347" r:id="rId3"/>
    <p:sldId id="349" r:id="rId4"/>
    <p:sldId id="372" r:id="rId5"/>
    <p:sldId id="385" r:id="rId6"/>
    <p:sldId id="376" r:id="rId7"/>
    <p:sldId id="370" r:id="rId8"/>
    <p:sldId id="388" r:id="rId9"/>
    <p:sldId id="386" r:id="rId10"/>
    <p:sldId id="387" r:id="rId11"/>
    <p:sldId id="377" r:id="rId12"/>
    <p:sldId id="391" r:id="rId13"/>
    <p:sldId id="392" r:id="rId14"/>
    <p:sldId id="389" r:id="rId15"/>
    <p:sldId id="393" r:id="rId16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ack, Jenny" initials="BJ" lastIdx="5" clrIdx="0">
    <p:extLst>
      <p:ext uri="{19B8F6BF-5375-455C-9EA6-DF929625EA0E}">
        <p15:presenceInfo xmlns:p15="http://schemas.microsoft.com/office/powerpoint/2012/main" userId="S-1-5-21-2011038089-1331910415-1862565094-1670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2A63"/>
    <a:srgbClr val="DBAB27"/>
    <a:srgbClr val="2F3369"/>
    <a:srgbClr val="24408F"/>
    <a:srgbClr val="FF8C0D"/>
    <a:srgbClr val="E7E6E6"/>
    <a:srgbClr val="000000"/>
    <a:srgbClr val="1411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2194" y="53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EF2AF14-7F5C-43CB-86AA-9C37C45C8C7B}" type="datetimeFigureOut">
              <a:rPr lang="en-US" altLang="en-US"/>
              <a:pPr>
                <a:defRPr/>
              </a:pPr>
              <a:t>12/12/2019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4983468-E747-425E-96AD-56D2499129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57285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D19A916-BC30-4081-B7DC-36F946D32EDF}" type="datetimeFigureOut">
              <a:rPr lang="en-US" altLang="en-US"/>
              <a:pPr>
                <a:defRPr/>
              </a:pPr>
              <a:t>12/12/2019</a:t>
            </a:fld>
            <a:endParaRPr lang="en-US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8F9B981-332F-4C12-98E5-4E1B63DDCF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27727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E3CAEC47-733C-46CA-A979-9708EE820FE1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19289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hyperlink" Target="mailto:Jennifer.Hartshorne@fldoe.org" TargetMode="External"/><Relationship Id="rId2" Type="http://schemas.openxmlformats.org/officeDocument/2006/relationships/hyperlink" Target="mailto:Meghan.Collins@fldoe.org" TargetMode="Externa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5029200"/>
            <a:ext cx="6400800" cy="685800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4362450"/>
            <a:ext cx="6400800" cy="685800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rgbClr val="14112E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DC45B-42F7-478E-B4ED-A61FE11E2A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8841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6400800" cy="1143000"/>
          </a:xfrm>
        </p:spPr>
        <p:txBody>
          <a:bodyPr/>
          <a:lstStyle>
            <a:lvl1pPr>
              <a:defRPr>
                <a:ln w="9525">
                  <a:noFill/>
                </a:ln>
                <a:solidFill>
                  <a:srgbClr val="262A63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381000" y="1524000"/>
            <a:ext cx="6400800" cy="4419600"/>
          </a:xfrm>
        </p:spPr>
        <p:txBody>
          <a:bodyPr/>
          <a:lstStyle>
            <a:lvl1pPr marL="457200" indent="-457200">
              <a:buClr>
                <a:srgbClr val="2F3369"/>
              </a:buClr>
              <a:buFont typeface="Wingdings" charset="2"/>
              <a:buChar char="§"/>
              <a:defRPr>
                <a:latin typeface="+mn-lt"/>
              </a:defRPr>
            </a:lvl1pPr>
            <a:lvl2pPr marL="742950" indent="-285750">
              <a:buFont typeface="Wingdings" charset="2"/>
              <a:buChar char="§"/>
              <a:defRPr>
                <a:latin typeface="+mn-lt"/>
              </a:defRPr>
            </a:lvl2pPr>
            <a:lvl3pPr marL="1143000" indent="-228600">
              <a:buFont typeface="Wingdings" charset="2"/>
              <a:buChar char="§"/>
              <a:defRPr>
                <a:latin typeface="+mn-lt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ED062-5713-4484-84D9-1E381DC4E3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5199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2" r="6664"/>
          <a:stretch>
            <a:fillRect/>
          </a:stretch>
        </p:blipFill>
        <p:spPr bwMode="auto">
          <a:xfrm>
            <a:off x="1066800" y="457200"/>
            <a:ext cx="54673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648200"/>
            <a:ext cx="5486400" cy="566738"/>
          </a:xfrm>
        </p:spPr>
        <p:txBody>
          <a:bodyPr anchor="b"/>
          <a:lstStyle>
            <a:lvl1pPr algn="ctr">
              <a:defRPr sz="2400" b="1">
                <a:solidFill>
                  <a:srgbClr val="14112E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6800" y="5214938"/>
            <a:ext cx="5486400" cy="423862"/>
          </a:xfrm>
        </p:spPr>
        <p:txBody>
          <a:bodyPr/>
          <a:lstStyle>
            <a:lvl1pPr marL="0" indent="0" algn="ctr">
              <a:buNone/>
              <a:defRPr sz="1400">
                <a:solidFill>
                  <a:srgbClr val="14112E"/>
                </a:solidFill>
                <a:latin typeface="Trebuchet MS" panose="020B0603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2AEB4-8741-4A9E-87CC-FED3B3D5C2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444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62000"/>
            <a:ext cx="5467350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495800"/>
            <a:ext cx="5486400" cy="566738"/>
          </a:xfrm>
        </p:spPr>
        <p:txBody>
          <a:bodyPr anchor="b"/>
          <a:lstStyle>
            <a:lvl1pPr algn="ctr">
              <a:defRPr sz="2400" b="1">
                <a:solidFill>
                  <a:srgbClr val="14112E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6800" y="5062538"/>
            <a:ext cx="5486400" cy="423862"/>
          </a:xfrm>
        </p:spPr>
        <p:txBody>
          <a:bodyPr/>
          <a:lstStyle>
            <a:lvl1pPr marL="0" indent="0" algn="ctr">
              <a:buNone/>
              <a:defRPr sz="1400">
                <a:solidFill>
                  <a:srgbClr val="14112E"/>
                </a:solidFill>
                <a:latin typeface="Trebuchet MS" panose="020B0603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062F4-1CA8-403C-AA38-70A44F4A10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1286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28600" y="457200"/>
            <a:ext cx="3429000" cy="2667000"/>
          </a:xfrm>
        </p:spPr>
        <p:txBody>
          <a:bodyPr rtlCol="0">
            <a:normAutofit/>
          </a:bodyPr>
          <a:lstStyle>
            <a:lvl1pPr>
              <a:buClr>
                <a:srgbClr val="2F3369"/>
              </a:buClr>
              <a:defRPr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810000" y="457200"/>
            <a:ext cx="3429000" cy="2667000"/>
          </a:xfrm>
        </p:spPr>
        <p:txBody>
          <a:bodyPr rtlCol="0">
            <a:normAutofit/>
          </a:bodyPr>
          <a:lstStyle>
            <a:lvl1pPr marL="342900" indent="-342900">
              <a:buFont typeface="Wingdings" charset="2"/>
              <a:buChar char="§"/>
              <a:defRPr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28600" y="3276600"/>
            <a:ext cx="3429000" cy="2667000"/>
          </a:xfrm>
        </p:spPr>
        <p:txBody>
          <a:bodyPr rtlCol="0">
            <a:normAutofit/>
          </a:bodyPr>
          <a:lstStyle>
            <a:lvl1pPr marL="457200" indent="-457200">
              <a:buFont typeface="Wingdings" charset="2"/>
              <a:buChar char="§"/>
              <a:defRPr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810000" y="3276600"/>
            <a:ext cx="3429000" cy="2667000"/>
          </a:xfrm>
        </p:spPr>
        <p:txBody>
          <a:bodyPr rtlCol="0">
            <a:normAutofit/>
          </a:bodyPr>
          <a:lstStyle>
            <a:lvl1pPr marL="457200" indent="-457200">
              <a:buFont typeface="Wingdings" charset="2"/>
              <a:buChar char="§"/>
              <a:defRPr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EBAF2-08DC-46F3-91F7-348EB3B1CC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19890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-1752600" y="2286000"/>
            <a:ext cx="7989888" cy="9239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5400" i="1" dirty="0" smtClean="0">
                <a:solidFill>
                  <a:srgbClr val="262A6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SOCIALIZE</a:t>
            </a:r>
          </a:p>
        </p:txBody>
      </p:sp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990600" y="2870200"/>
            <a:ext cx="2955925" cy="9239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5400" i="1" dirty="0" smtClean="0">
                <a:solidFill>
                  <a:srgbClr val="262A6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WITH US</a:t>
            </a:r>
          </a:p>
        </p:txBody>
      </p:sp>
      <p:pic>
        <p:nvPicPr>
          <p:cNvPr id="4" name="Picture 18" descr="Social Media Icons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524000"/>
            <a:ext cx="3352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6FB7B-DE5D-4ADD-81FC-6B14ACE008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6889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ChangeArrowheads="1"/>
          </p:cNvSpPr>
          <p:nvPr userDrawn="1"/>
        </p:nvSpPr>
        <p:spPr bwMode="auto">
          <a:xfrm>
            <a:off x="1295400" y="2590800"/>
            <a:ext cx="4572000" cy="11699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1400" dirty="0">
                <a:solidFill>
                  <a:srgbClr val="DBAB27"/>
                </a:solidFill>
              </a:rPr>
              <a:t>Meghan Collins</a:t>
            </a:r>
          </a:p>
          <a:p>
            <a:pPr algn="ctr" eaLnBrk="1" hangingPunct="1">
              <a:defRPr/>
            </a:pPr>
            <a:r>
              <a:rPr lang="en-US" altLang="en-US" sz="1400" dirty="0"/>
              <a:t>Communications Director</a:t>
            </a:r>
          </a:p>
          <a:p>
            <a:pPr algn="ctr" eaLnBrk="1" hangingPunct="1">
              <a:defRPr/>
            </a:pPr>
            <a:r>
              <a:rPr lang="en-US" altLang="en-US" sz="1400" dirty="0"/>
              <a:t>Florida Department of Education</a:t>
            </a:r>
          </a:p>
          <a:p>
            <a:pPr algn="ctr" eaLnBrk="1" hangingPunct="1">
              <a:defRPr/>
            </a:pPr>
            <a:r>
              <a:rPr lang="en-US" altLang="en-US" sz="1400" dirty="0">
                <a:hlinkClick r:id="rId2"/>
              </a:rPr>
              <a:t>Meghan.Collins@fldoe.org</a:t>
            </a:r>
            <a:r>
              <a:rPr lang="en-US" altLang="en-US" sz="1400" dirty="0"/>
              <a:t> </a:t>
            </a:r>
          </a:p>
          <a:p>
            <a:pPr algn="ctr" eaLnBrk="1" hangingPunct="1">
              <a:defRPr/>
            </a:pPr>
            <a:r>
              <a:rPr lang="en-US" altLang="en-US" sz="1400" dirty="0"/>
              <a:t>850-245-9670</a:t>
            </a:r>
          </a:p>
        </p:txBody>
      </p:sp>
      <p:sp>
        <p:nvSpPr>
          <p:cNvPr id="3" name="Rectangle 16"/>
          <p:cNvSpPr>
            <a:spLocks noChangeArrowheads="1"/>
          </p:cNvSpPr>
          <p:nvPr userDrawn="1"/>
        </p:nvSpPr>
        <p:spPr bwMode="auto">
          <a:xfrm>
            <a:off x="1295400" y="4038600"/>
            <a:ext cx="4572000" cy="11699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1400" dirty="0">
                <a:solidFill>
                  <a:srgbClr val="DBAB27"/>
                </a:solidFill>
              </a:rPr>
              <a:t>Jennifer Hartshorne</a:t>
            </a:r>
          </a:p>
          <a:p>
            <a:pPr algn="ctr" eaLnBrk="1" hangingPunct="1">
              <a:defRPr/>
            </a:pPr>
            <a:r>
              <a:rPr lang="en-US" altLang="en-US" sz="1400" dirty="0"/>
              <a:t>Deputy Communications Director</a:t>
            </a:r>
          </a:p>
          <a:p>
            <a:pPr algn="ctr" eaLnBrk="1" hangingPunct="1">
              <a:defRPr/>
            </a:pPr>
            <a:r>
              <a:rPr lang="en-US" altLang="en-US" sz="1400" dirty="0"/>
              <a:t>Florida Department of Education</a:t>
            </a:r>
          </a:p>
          <a:p>
            <a:pPr algn="ctr" eaLnBrk="1" hangingPunct="1">
              <a:defRPr/>
            </a:pPr>
            <a:r>
              <a:rPr lang="en-US" altLang="en-US" sz="1400" dirty="0">
                <a:hlinkClick r:id="rId3"/>
              </a:rPr>
              <a:t>Jennifer.Hartshorne@fldoe.org</a:t>
            </a:r>
            <a:r>
              <a:rPr lang="en-US" altLang="en-US" sz="1400" dirty="0"/>
              <a:t> </a:t>
            </a:r>
          </a:p>
          <a:p>
            <a:pPr algn="ctr" eaLnBrk="1" hangingPunct="1">
              <a:defRPr/>
            </a:pPr>
            <a:r>
              <a:rPr lang="en-US" altLang="en-US" sz="1400" dirty="0"/>
              <a:t>850-245-9645</a:t>
            </a:r>
          </a:p>
        </p:txBody>
      </p:sp>
      <p:sp>
        <p:nvSpPr>
          <p:cNvPr id="4" name="Rectangle 18"/>
          <p:cNvSpPr>
            <a:spLocks noChangeArrowheads="1"/>
          </p:cNvSpPr>
          <p:nvPr userDrawn="1"/>
        </p:nvSpPr>
        <p:spPr bwMode="auto">
          <a:xfrm>
            <a:off x="838200" y="1676400"/>
            <a:ext cx="5486400" cy="7381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buClr>
                <a:srgbClr val="14112E"/>
              </a:buClr>
              <a:buFont typeface="Wingdings" panose="05000000000000000000" pitchFamily="2" charset="2"/>
              <a:buNone/>
              <a:defRPr/>
            </a:pPr>
            <a:r>
              <a:rPr lang="en-US" altLang="en-US" sz="1400" dirty="0">
                <a:solidFill>
                  <a:srgbClr val="14112E"/>
                </a:solidFill>
              </a:rPr>
              <a:t>To learn more about resources in development; support for branding; social media direction; stock photography; and other support available the Office of Communication, contact:</a:t>
            </a: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2362200" y="990600"/>
            <a:ext cx="2425700" cy="64611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i="1" dirty="0">
                <a:solidFill>
                  <a:srgbClr val="262A63"/>
                </a:solidFill>
                <a:latin typeface="Trebuchet MS" panose="020B0603020202020204" pitchFamily="34" charset="0"/>
                <a:ea typeface="ＭＳ Ｐゴシック" charset="0"/>
                <a:cs typeface="Arial" charset="0"/>
              </a:rPr>
              <a:t>CONTACTS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9E62B-DCF7-4B96-9D7E-98D904F149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52745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80513" cy="6934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931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80513" cy="6934200"/>
          </a:xfrm>
          <a:prstGeom prst="rect">
            <a:avLst/>
          </a:prstGeom>
          <a:solidFill>
            <a:srgbClr val="DBAB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4382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529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13"/>
          <a:stretch>
            <a:fillRect/>
          </a:stretch>
        </p:blipFill>
        <p:spPr bwMode="auto">
          <a:xfrm>
            <a:off x="393700" y="381000"/>
            <a:ext cx="6399213" cy="397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5029200"/>
            <a:ext cx="6400800" cy="685800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4362450"/>
            <a:ext cx="6400800" cy="685800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rgbClr val="14112E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699250" y="632460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2C1E8-7A76-412C-83B4-BF84161BB5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8695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4" b="4984"/>
          <a:stretch>
            <a:fillRect/>
          </a:stretch>
        </p:blipFill>
        <p:spPr bwMode="auto">
          <a:xfrm>
            <a:off x="381000" y="504825"/>
            <a:ext cx="6400800" cy="384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5029200"/>
            <a:ext cx="6400800" cy="685800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4362450"/>
            <a:ext cx="6400800" cy="685800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rgbClr val="14112E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0F61C-86AD-47D6-B0AA-AD7456C757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0131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2F3369"/>
              </a:buClr>
              <a:defRPr>
                <a:latin typeface="+mn-lt"/>
              </a:defRPr>
            </a:lvl1pPr>
            <a:lvl2pPr>
              <a:buClr>
                <a:srgbClr val="262A63"/>
              </a:buClr>
              <a:defRPr>
                <a:latin typeface="+mn-lt"/>
              </a:defRPr>
            </a:lvl2pPr>
            <a:lvl3pPr>
              <a:buClr>
                <a:srgbClr val="262A63"/>
              </a:buClr>
              <a:defRPr>
                <a:latin typeface="+mn-lt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609600"/>
            <a:ext cx="6400800" cy="1143000"/>
          </a:xfrm>
          <a:solidFill>
            <a:srgbClr val="262A63"/>
          </a:solidFill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67E60-DFE8-43D9-9BDA-D8C74E664B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4226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57200" y="609600"/>
            <a:ext cx="6400800" cy="1143000"/>
          </a:xfrm>
          <a:prstGeom prst="rect">
            <a:avLst/>
          </a:prstGeom>
          <a:solidFill>
            <a:srgbClr val="DBAB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DBAB27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2F3369"/>
              </a:buClr>
              <a:buFont typeface="Wingdings" charset="2"/>
              <a:buChar char="§"/>
              <a:defRPr/>
            </a:lvl1pPr>
            <a:lvl2pPr>
              <a:buClr>
                <a:srgbClr val="262A63"/>
              </a:buClr>
              <a:defRPr/>
            </a:lvl2pPr>
            <a:lvl3pPr>
              <a:buClr>
                <a:srgbClr val="262A63"/>
              </a:buClr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09600"/>
            <a:ext cx="64008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7AE2C-039F-4537-BC39-B90C43DB4B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9869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allelogram 3"/>
          <p:cNvSpPr/>
          <p:nvPr userDrawn="1"/>
        </p:nvSpPr>
        <p:spPr>
          <a:xfrm flipV="1">
            <a:off x="381000" y="304800"/>
            <a:ext cx="6248400" cy="838200"/>
          </a:xfrm>
          <a:prstGeom prst="parallelogram">
            <a:avLst/>
          </a:prstGeom>
          <a:solidFill>
            <a:schemeClr val="bg1"/>
          </a:solidFill>
          <a:ln>
            <a:solidFill>
              <a:srgbClr val="262A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sz="quarter" idx="10"/>
          </p:nvPr>
        </p:nvSpPr>
        <p:spPr>
          <a:xfrm>
            <a:off x="609600" y="1219200"/>
            <a:ext cx="6019800" cy="4495800"/>
          </a:xfrm>
        </p:spPr>
        <p:txBody>
          <a:bodyPr/>
          <a:lstStyle>
            <a:lvl1pPr marL="342900" indent="-342900">
              <a:buClr>
                <a:srgbClr val="2F3369"/>
              </a:buClr>
              <a:buFont typeface="Wingdings" charset="2"/>
              <a:buChar char="§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itle 24"/>
          <p:cNvSpPr>
            <a:spLocks noGrp="1"/>
          </p:cNvSpPr>
          <p:nvPr>
            <p:ph type="title"/>
          </p:nvPr>
        </p:nvSpPr>
        <p:spPr>
          <a:xfrm>
            <a:off x="304800" y="304800"/>
            <a:ext cx="6400800" cy="838200"/>
          </a:xfrm>
          <a:ln>
            <a:noFill/>
          </a:ln>
        </p:spPr>
        <p:txBody>
          <a:bodyPr>
            <a:normAutofit/>
          </a:bodyPr>
          <a:lstStyle>
            <a:lvl1pPr algn="ctr">
              <a:defRPr sz="3200">
                <a:solidFill>
                  <a:srgbClr val="262A63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EFB53-F98E-4CEE-82D9-9E5A726E87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2767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/>
          <p:cNvSpPr/>
          <p:nvPr userDrawn="1"/>
        </p:nvSpPr>
        <p:spPr>
          <a:xfrm flipV="1">
            <a:off x="381000" y="304800"/>
            <a:ext cx="6248400" cy="838200"/>
          </a:xfrm>
          <a:prstGeom prst="parallelogram">
            <a:avLst/>
          </a:prstGeom>
          <a:solidFill>
            <a:schemeClr val="bg1"/>
          </a:solidFill>
          <a:ln>
            <a:solidFill>
              <a:srgbClr val="DBAB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609600" y="1219200"/>
            <a:ext cx="5974080" cy="4495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itle 24"/>
          <p:cNvSpPr>
            <a:spLocks noGrp="1"/>
          </p:cNvSpPr>
          <p:nvPr>
            <p:ph type="title"/>
          </p:nvPr>
        </p:nvSpPr>
        <p:spPr>
          <a:xfrm>
            <a:off x="304800" y="304800"/>
            <a:ext cx="6400800" cy="838200"/>
          </a:xfrm>
        </p:spPr>
        <p:txBody>
          <a:bodyPr>
            <a:normAutofit/>
          </a:bodyPr>
          <a:lstStyle>
            <a:lvl1pPr algn="ctr">
              <a:defRPr sz="3200">
                <a:solidFill>
                  <a:srgbClr val="DBAB27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802C2-4D7F-4B16-B410-B910ABCA22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1670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93700" y="304800"/>
            <a:ext cx="6448425" cy="1143000"/>
          </a:xfrm>
          <a:prstGeom prst="rect">
            <a:avLst/>
          </a:prstGeom>
          <a:solidFill>
            <a:srgbClr val="DBAB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DBAB2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524000"/>
            <a:ext cx="3200400" cy="639762"/>
          </a:xfrm>
          <a:solidFill>
            <a:schemeClr val="bg1">
              <a:lumMod val="95000"/>
            </a:schemeClr>
          </a:solidFill>
          <a:effectLst/>
        </p:spPr>
        <p:txBody>
          <a:bodyPr anchor="ctr">
            <a:noAutofit/>
          </a:bodyPr>
          <a:lstStyle>
            <a:lvl1pPr marL="0" indent="0" algn="ctr">
              <a:buNone/>
              <a:defRPr sz="1600" b="1">
                <a:solidFill>
                  <a:srgbClr val="14112E"/>
                </a:solidFill>
                <a:latin typeface="Trebuchet MS" panose="020B0603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2209800"/>
            <a:ext cx="3200400" cy="3723039"/>
          </a:xfrm>
        </p:spPr>
        <p:txBody>
          <a:bodyPr>
            <a:normAutofit/>
          </a:bodyPr>
          <a:lstStyle>
            <a:lvl1pPr>
              <a:defRPr sz="1400">
                <a:latin typeface="Trebuchet MS" panose="020B0603020202020204" pitchFamily="34" charset="0"/>
              </a:defRPr>
            </a:lvl1pPr>
            <a:lvl2pPr marL="742950" indent="-285750">
              <a:buClr>
                <a:srgbClr val="14112E"/>
              </a:buClr>
              <a:buFont typeface="Wingdings" charset="2"/>
              <a:buChar char="§"/>
              <a:defRPr sz="1200">
                <a:latin typeface="Trebuchet MS" panose="020B0603020202020204" pitchFamily="34" charset="0"/>
              </a:defRPr>
            </a:lvl2pPr>
            <a:lvl3pPr>
              <a:buClr>
                <a:srgbClr val="14112E"/>
              </a:buClr>
              <a:defRPr sz="1100">
                <a:latin typeface="Trebuchet MS" panose="020B0603020202020204" pitchFamily="34" charset="0"/>
              </a:defRPr>
            </a:lvl3pPr>
            <a:lvl4pPr>
              <a:defRPr sz="1400">
                <a:latin typeface="Trebuchet MS" panose="020B0603020202020204" pitchFamily="34" charset="0"/>
              </a:defRPr>
            </a:lvl4pPr>
            <a:lvl5pPr>
              <a:defRPr sz="1400">
                <a:latin typeface="Trebuchet MS" panose="020B0603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57600" y="1524000"/>
            <a:ext cx="3200400" cy="639762"/>
          </a:xfrm>
          <a:solidFill>
            <a:schemeClr val="bg1">
              <a:lumMod val="95000"/>
            </a:schemeClr>
          </a:solidFill>
          <a:effectLst/>
        </p:spPr>
        <p:txBody>
          <a:bodyPr anchor="ctr">
            <a:noAutofit/>
          </a:bodyPr>
          <a:lstStyle>
            <a:lvl1pPr marL="0" indent="0" algn="ctr">
              <a:buNone/>
              <a:defRPr sz="1600" b="1">
                <a:ln>
                  <a:noFill/>
                </a:ln>
                <a:solidFill>
                  <a:srgbClr val="14112E"/>
                </a:solidFill>
                <a:latin typeface="Trebuchet MS" panose="020B0603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57600" y="2209800"/>
            <a:ext cx="3200400" cy="3733800"/>
          </a:xfrm>
        </p:spPr>
        <p:txBody>
          <a:bodyPr>
            <a:normAutofit/>
          </a:bodyPr>
          <a:lstStyle>
            <a:lvl1pPr>
              <a:defRPr sz="1400">
                <a:latin typeface="Trebuchet MS" panose="020B0603020202020204" pitchFamily="34" charset="0"/>
              </a:defRPr>
            </a:lvl1pPr>
            <a:lvl2pPr>
              <a:buClr>
                <a:srgbClr val="14112E"/>
              </a:buClr>
              <a:defRPr sz="1200">
                <a:latin typeface="Trebuchet MS" panose="020B0603020202020204" pitchFamily="34" charset="0"/>
              </a:defRPr>
            </a:lvl2pPr>
            <a:lvl3pPr>
              <a:buClr>
                <a:srgbClr val="14112E"/>
              </a:buClr>
              <a:defRPr sz="1100">
                <a:latin typeface="Trebuchet MS" panose="020B0603020202020204" pitchFamily="34" charset="0"/>
              </a:defRPr>
            </a:lvl3pPr>
            <a:lvl4pPr>
              <a:defRPr sz="1200">
                <a:latin typeface="Trebuchet MS" panose="020B0603020202020204" pitchFamily="34" charset="0"/>
              </a:defRPr>
            </a:lvl4pPr>
            <a:lvl5pPr>
              <a:defRPr sz="1200">
                <a:latin typeface="Trebuchet MS" panose="020B0603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393405" y="304800"/>
            <a:ext cx="64008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8172B-70F3-4B7A-A9F2-6BFCFE0272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9735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524000"/>
            <a:ext cx="3200400" cy="639762"/>
          </a:xfrm>
          <a:solidFill>
            <a:schemeClr val="bg1">
              <a:lumMod val="95000"/>
            </a:schemeClr>
          </a:solidFill>
          <a:effectLst/>
        </p:spPr>
        <p:txBody>
          <a:bodyPr anchor="ctr">
            <a:noAutofit/>
          </a:bodyPr>
          <a:lstStyle>
            <a:lvl1pPr marL="0" indent="0" algn="ctr">
              <a:buNone/>
              <a:defRPr sz="1600" b="1">
                <a:solidFill>
                  <a:srgbClr val="14112E"/>
                </a:solidFill>
                <a:latin typeface="Trebuchet MS" panose="020B0603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2209800"/>
            <a:ext cx="3200400" cy="3723039"/>
          </a:xfrm>
        </p:spPr>
        <p:txBody>
          <a:bodyPr>
            <a:normAutofit/>
          </a:bodyPr>
          <a:lstStyle>
            <a:lvl1pPr>
              <a:buClr>
                <a:srgbClr val="262A63"/>
              </a:buClr>
              <a:defRPr sz="1600">
                <a:latin typeface="+mn-lt"/>
              </a:defRPr>
            </a:lvl1pPr>
            <a:lvl2pPr>
              <a:buClr>
                <a:srgbClr val="262A63"/>
              </a:buClr>
              <a:defRPr sz="1400">
                <a:latin typeface="+mn-lt"/>
              </a:defRPr>
            </a:lvl2pPr>
            <a:lvl3pPr>
              <a:buClr>
                <a:srgbClr val="262A63"/>
              </a:buClr>
              <a:defRPr sz="1200">
                <a:latin typeface="+mn-lt"/>
              </a:defRPr>
            </a:lvl3pPr>
            <a:lvl4pPr>
              <a:defRPr sz="1400">
                <a:latin typeface="Trebuchet MS" panose="020B0603020202020204" pitchFamily="34" charset="0"/>
              </a:defRPr>
            </a:lvl4pPr>
            <a:lvl5pPr>
              <a:defRPr sz="1400">
                <a:latin typeface="Trebuchet MS" panose="020B0603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57600" y="1524000"/>
            <a:ext cx="3200400" cy="639762"/>
          </a:xfrm>
          <a:solidFill>
            <a:schemeClr val="bg1">
              <a:lumMod val="95000"/>
            </a:schemeClr>
          </a:solidFill>
          <a:effectLst/>
        </p:spPr>
        <p:txBody>
          <a:bodyPr anchor="ctr">
            <a:noAutofit/>
          </a:bodyPr>
          <a:lstStyle>
            <a:lvl1pPr marL="0" indent="0" algn="ctr">
              <a:buNone/>
              <a:defRPr sz="1600" b="1">
                <a:ln>
                  <a:noFill/>
                </a:ln>
                <a:solidFill>
                  <a:srgbClr val="14112E"/>
                </a:solidFill>
                <a:latin typeface="Trebuchet MS" panose="020B0603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57600" y="2209800"/>
            <a:ext cx="3200400" cy="3733800"/>
          </a:xfrm>
        </p:spPr>
        <p:txBody>
          <a:bodyPr>
            <a:normAutofit/>
          </a:bodyPr>
          <a:lstStyle>
            <a:lvl1pPr>
              <a:buClr>
                <a:srgbClr val="262A63"/>
              </a:buClr>
              <a:defRPr sz="1600">
                <a:latin typeface="+mn-lt"/>
              </a:defRPr>
            </a:lvl1pPr>
            <a:lvl2pPr>
              <a:buClr>
                <a:srgbClr val="262A63"/>
              </a:buClr>
              <a:defRPr sz="1400">
                <a:latin typeface="+mn-lt"/>
              </a:defRPr>
            </a:lvl2pPr>
            <a:lvl3pPr>
              <a:buClr>
                <a:srgbClr val="262A63"/>
              </a:buClr>
              <a:defRPr sz="1200">
                <a:latin typeface="+mn-lt"/>
              </a:defRPr>
            </a:lvl3pPr>
            <a:lvl4pPr>
              <a:defRPr sz="1200">
                <a:latin typeface="Trebuchet MS" panose="020B0603020202020204" pitchFamily="34" charset="0"/>
              </a:defRPr>
            </a:lvl4pPr>
            <a:lvl5pPr>
              <a:defRPr sz="1200">
                <a:latin typeface="Trebuchet MS" panose="020B0603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itle 15"/>
          <p:cNvSpPr>
            <a:spLocks noGrp="1"/>
          </p:cNvSpPr>
          <p:nvPr>
            <p:ph type="title"/>
          </p:nvPr>
        </p:nvSpPr>
        <p:spPr>
          <a:xfrm>
            <a:off x="393404" y="304800"/>
            <a:ext cx="6464595" cy="1143000"/>
          </a:xfrm>
          <a:solidFill>
            <a:srgbClr val="262A63"/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1D7D2-08E5-4016-83F0-847C3F55A7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3807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sosceles Triangle 12"/>
          <p:cNvSpPr/>
          <p:nvPr/>
        </p:nvSpPr>
        <p:spPr>
          <a:xfrm flipV="1">
            <a:off x="7032625" y="-3175"/>
            <a:ext cx="1425575" cy="5257800"/>
          </a:xfrm>
          <a:custGeom>
            <a:avLst/>
            <a:gdLst>
              <a:gd name="connsiteX0" fmla="*/ 0 w 1447800"/>
              <a:gd name="connsiteY0" fmla="*/ 5257801 h 5257801"/>
              <a:gd name="connsiteX1" fmla="*/ 1447800 w 1447800"/>
              <a:gd name="connsiteY1" fmla="*/ 0 h 5257801"/>
              <a:gd name="connsiteX2" fmla="*/ 1447800 w 1447800"/>
              <a:gd name="connsiteY2" fmla="*/ 5257801 h 5257801"/>
              <a:gd name="connsiteX3" fmla="*/ 0 w 1447800"/>
              <a:gd name="connsiteY3" fmla="*/ 5257801 h 5257801"/>
              <a:gd name="connsiteX0" fmla="*/ 0 w 1485900"/>
              <a:gd name="connsiteY0" fmla="*/ 5257801 h 5257801"/>
              <a:gd name="connsiteX1" fmla="*/ 1447800 w 1485900"/>
              <a:gd name="connsiteY1" fmla="*/ 0 h 5257801"/>
              <a:gd name="connsiteX2" fmla="*/ 1485900 w 1485900"/>
              <a:gd name="connsiteY2" fmla="*/ 5257801 h 5257801"/>
              <a:gd name="connsiteX3" fmla="*/ 0 w 1485900"/>
              <a:gd name="connsiteY3" fmla="*/ 5257801 h 5257801"/>
              <a:gd name="connsiteX0" fmla="*/ 0 w 1485900"/>
              <a:gd name="connsiteY0" fmla="*/ 5257801 h 5257801"/>
              <a:gd name="connsiteX1" fmla="*/ 1476375 w 1485900"/>
              <a:gd name="connsiteY1" fmla="*/ 0 h 5257801"/>
              <a:gd name="connsiteX2" fmla="*/ 1485900 w 1485900"/>
              <a:gd name="connsiteY2" fmla="*/ 5257801 h 5257801"/>
              <a:gd name="connsiteX3" fmla="*/ 0 w 1485900"/>
              <a:gd name="connsiteY3" fmla="*/ 5257801 h 5257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5900" h="5257801">
                <a:moveTo>
                  <a:pt x="0" y="5257801"/>
                </a:moveTo>
                <a:lnTo>
                  <a:pt x="1476375" y="0"/>
                </a:lnTo>
                <a:lnTo>
                  <a:pt x="1485900" y="5257801"/>
                </a:lnTo>
                <a:lnTo>
                  <a:pt x="0" y="5257801"/>
                </a:lnTo>
                <a:close/>
              </a:path>
            </a:pathLst>
          </a:custGeom>
          <a:solidFill>
            <a:srgbClr val="262A63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Isosceles Triangle 11"/>
          <p:cNvSpPr/>
          <p:nvPr/>
        </p:nvSpPr>
        <p:spPr>
          <a:xfrm flipV="1">
            <a:off x="8448675" y="0"/>
            <a:ext cx="723900" cy="5829300"/>
          </a:xfrm>
          <a:custGeom>
            <a:avLst/>
            <a:gdLst>
              <a:gd name="connsiteX0" fmla="*/ 0 w 685800"/>
              <a:gd name="connsiteY0" fmla="*/ 5791200 h 5791200"/>
              <a:gd name="connsiteX1" fmla="*/ 0 w 685800"/>
              <a:gd name="connsiteY1" fmla="*/ 0 h 5791200"/>
              <a:gd name="connsiteX2" fmla="*/ 685800 w 685800"/>
              <a:gd name="connsiteY2" fmla="*/ 5791200 h 5791200"/>
              <a:gd name="connsiteX3" fmla="*/ 0 w 685800"/>
              <a:gd name="connsiteY3" fmla="*/ 5791200 h 5791200"/>
              <a:gd name="connsiteX0" fmla="*/ 85725 w 771525"/>
              <a:gd name="connsiteY0" fmla="*/ 5810250 h 5810250"/>
              <a:gd name="connsiteX1" fmla="*/ 0 w 771525"/>
              <a:gd name="connsiteY1" fmla="*/ 0 h 5810250"/>
              <a:gd name="connsiteX2" fmla="*/ 771525 w 771525"/>
              <a:gd name="connsiteY2" fmla="*/ 5810250 h 5810250"/>
              <a:gd name="connsiteX3" fmla="*/ 85725 w 771525"/>
              <a:gd name="connsiteY3" fmla="*/ 5810250 h 5810250"/>
              <a:gd name="connsiteX0" fmla="*/ 47625 w 771525"/>
              <a:gd name="connsiteY0" fmla="*/ 5810250 h 5810250"/>
              <a:gd name="connsiteX1" fmla="*/ 0 w 771525"/>
              <a:gd name="connsiteY1" fmla="*/ 0 h 5810250"/>
              <a:gd name="connsiteX2" fmla="*/ 771525 w 771525"/>
              <a:gd name="connsiteY2" fmla="*/ 5810250 h 5810250"/>
              <a:gd name="connsiteX3" fmla="*/ 47625 w 771525"/>
              <a:gd name="connsiteY3" fmla="*/ 5810250 h 5810250"/>
              <a:gd name="connsiteX0" fmla="*/ 38100 w 762000"/>
              <a:gd name="connsiteY0" fmla="*/ 5829300 h 5829300"/>
              <a:gd name="connsiteX1" fmla="*/ 0 w 762000"/>
              <a:gd name="connsiteY1" fmla="*/ 0 h 5829300"/>
              <a:gd name="connsiteX2" fmla="*/ 762000 w 762000"/>
              <a:gd name="connsiteY2" fmla="*/ 5829300 h 5829300"/>
              <a:gd name="connsiteX3" fmla="*/ 38100 w 762000"/>
              <a:gd name="connsiteY3" fmla="*/ 5829300 h 5829300"/>
              <a:gd name="connsiteX0" fmla="*/ 0 w 723900"/>
              <a:gd name="connsiteY0" fmla="*/ 5829300 h 5829300"/>
              <a:gd name="connsiteX1" fmla="*/ 0 w 723900"/>
              <a:gd name="connsiteY1" fmla="*/ 0 h 5829300"/>
              <a:gd name="connsiteX2" fmla="*/ 723900 w 723900"/>
              <a:gd name="connsiteY2" fmla="*/ 5829300 h 5829300"/>
              <a:gd name="connsiteX3" fmla="*/ 0 w 723900"/>
              <a:gd name="connsiteY3" fmla="*/ 5829300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3900" h="5829300">
                <a:moveTo>
                  <a:pt x="0" y="5829300"/>
                </a:moveTo>
                <a:lnTo>
                  <a:pt x="0" y="0"/>
                </a:lnTo>
                <a:lnTo>
                  <a:pt x="723900" y="5829300"/>
                </a:lnTo>
                <a:lnTo>
                  <a:pt x="0" y="5829300"/>
                </a:lnTo>
                <a:close/>
              </a:path>
            </a:pathLst>
          </a:custGeom>
          <a:solidFill>
            <a:srgbClr val="DBAB27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81000"/>
            <a:ext cx="6400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add title 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63849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add text</a:t>
            </a:r>
          </a:p>
          <a:p>
            <a:pPr lvl="1"/>
            <a:r>
              <a:rPr lang="en-US" altLang="en-US" smtClean="0"/>
              <a:t>Click to add text</a:t>
            </a:r>
          </a:p>
          <a:p>
            <a:pPr lvl="2"/>
            <a:r>
              <a:rPr lang="en-US" altLang="en-US" smtClean="0"/>
              <a:t>Click to add text</a:t>
            </a:r>
          </a:p>
        </p:txBody>
      </p:sp>
      <p:sp>
        <p:nvSpPr>
          <p:cNvPr id="14" name="Trapezoid 8"/>
          <p:cNvSpPr/>
          <p:nvPr/>
        </p:nvSpPr>
        <p:spPr>
          <a:xfrm rot="468093">
            <a:off x="7115175" y="382588"/>
            <a:ext cx="1557338" cy="6635750"/>
          </a:xfrm>
          <a:custGeom>
            <a:avLst/>
            <a:gdLst>
              <a:gd name="connsiteX0" fmla="*/ 0 w 990600"/>
              <a:gd name="connsiteY0" fmla="*/ 5105400 h 5105400"/>
              <a:gd name="connsiteX1" fmla="*/ 247650 w 990600"/>
              <a:gd name="connsiteY1" fmla="*/ 0 h 5105400"/>
              <a:gd name="connsiteX2" fmla="*/ 742950 w 990600"/>
              <a:gd name="connsiteY2" fmla="*/ 0 h 5105400"/>
              <a:gd name="connsiteX3" fmla="*/ 990600 w 990600"/>
              <a:gd name="connsiteY3" fmla="*/ 5105400 h 5105400"/>
              <a:gd name="connsiteX4" fmla="*/ 0 w 990600"/>
              <a:gd name="connsiteY4" fmla="*/ 5105400 h 5105400"/>
              <a:gd name="connsiteX0" fmla="*/ 0 w 1019536"/>
              <a:gd name="connsiteY0" fmla="*/ 5105400 h 5105400"/>
              <a:gd name="connsiteX1" fmla="*/ 247650 w 1019536"/>
              <a:gd name="connsiteY1" fmla="*/ 0 h 5105400"/>
              <a:gd name="connsiteX2" fmla="*/ 742950 w 1019536"/>
              <a:gd name="connsiteY2" fmla="*/ 0 h 5105400"/>
              <a:gd name="connsiteX3" fmla="*/ 1019536 w 1019536"/>
              <a:gd name="connsiteY3" fmla="*/ 4694078 h 5105400"/>
              <a:gd name="connsiteX4" fmla="*/ 0 w 1019536"/>
              <a:gd name="connsiteY4" fmla="*/ 5105400 h 5105400"/>
              <a:gd name="connsiteX0" fmla="*/ 0 w 1125267"/>
              <a:gd name="connsiteY0" fmla="*/ 4957342 h 4957342"/>
              <a:gd name="connsiteX1" fmla="*/ 353381 w 1125267"/>
              <a:gd name="connsiteY1" fmla="*/ 0 h 4957342"/>
              <a:gd name="connsiteX2" fmla="*/ 848681 w 1125267"/>
              <a:gd name="connsiteY2" fmla="*/ 0 h 4957342"/>
              <a:gd name="connsiteX3" fmla="*/ 1125267 w 1125267"/>
              <a:gd name="connsiteY3" fmla="*/ 4694078 h 4957342"/>
              <a:gd name="connsiteX4" fmla="*/ 0 w 1125267"/>
              <a:gd name="connsiteY4" fmla="*/ 4957342 h 4957342"/>
              <a:gd name="connsiteX0" fmla="*/ 0 w 1112726"/>
              <a:gd name="connsiteY0" fmla="*/ 4957342 h 4957342"/>
              <a:gd name="connsiteX1" fmla="*/ 353381 w 1112726"/>
              <a:gd name="connsiteY1" fmla="*/ 0 h 4957342"/>
              <a:gd name="connsiteX2" fmla="*/ 848681 w 1112726"/>
              <a:gd name="connsiteY2" fmla="*/ 0 h 4957342"/>
              <a:gd name="connsiteX3" fmla="*/ 1112726 w 1112726"/>
              <a:gd name="connsiteY3" fmla="*/ 4724930 h 4957342"/>
              <a:gd name="connsiteX4" fmla="*/ 0 w 1112726"/>
              <a:gd name="connsiteY4" fmla="*/ 4957342 h 4957342"/>
              <a:gd name="connsiteX0" fmla="*/ 0 w 1112726"/>
              <a:gd name="connsiteY0" fmla="*/ 6165228 h 6165228"/>
              <a:gd name="connsiteX1" fmla="*/ 681226 w 1112726"/>
              <a:gd name="connsiteY1" fmla="*/ 0 h 6165228"/>
              <a:gd name="connsiteX2" fmla="*/ 848681 w 1112726"/>
              <a:gd name="connsiteY2" fmla="*/ 1207886 h 6165228"/>
              <a:gd name="connsiteX3" fmla="*/ 1112726 w 1112726"/>
              <a:gd name="connsiteY3" fmla="*/ 5932816 h 6165228"/>
              <a:gd name="connsiteX4" fmla="*/ 0 w 1112726"/>
              <a:gd name="connsiteY4" fmla="*/ 6165228 h 6165228"/>
              <a:gd name="connsiteX0" fmla="*/ 0 w 1112726"/>
              <a:gd name="connsiteY0" fmla="*/ 6165228 h 6165228"/>
              <a:gd name="connsiteX1" fmla="*/ 681226 w 1112726"/>
              <a:gd name="connsiteY1" fmla="*/ 0 h 6165228"/>
              <a:gd name="connsiteX2" fmla="*/ 891522 w 1112726"/>
              <a:gd name="connsiteY2" fmla="*/ 265755 h 6165228"/>
              <a:gd name="connsiteX3" fmla="*/ 1112726 w 1112726"/>
              <a:gd name="connsiteY3" fmla="*/ 5932816 h 6165228"/>
              <a:gd name="connsiteX4" fmla="*/ 0 w 1112726"/>
              <a:gd name="connsiteY4" fmla="*/ 6165228 h 6165228"/>
              <a:gd name="connsiteX0" fmla="*/ 0 w 1112726"/>
              <a:gd name="connsiteY0" fmla="*/ 6457277 h 6457277"/>
              <a:gd name="connsiteX1" fmla="*/ 772289 w 1112726"/>
              <a:gd name="connsiteY1" fmla="*/ 0 h 6457277"/>
              <a:gd name="connsiteX2" fmla="*/ 891522 w 1112726"/>
              <a:gd name="connsiteY2" fmla="*/ 557804 h 6457277"/>
              <a:gd name="connsiteX3" fmla="*/ 1112726 w 1112726"/>
              <a:gd name="connsiteY3" fmla="*/ 6224865 h 6457277"/>
              <a:gd name="connsiteX4" fmla="*/ 0 w 1112726"/>
              <a:gd name="connsiteY4" fmla="*/ 6457277 h 6457277"/>
              <a:gd name="connsiteX0" fmla="*/ 0 w 1042666"/>
              <a:gd name="connsiteY0" fmla="*/ 6457277 h 6457277"/>
              <a:gd name="connsiteX1" fmla="*/ 772289 w 1042666"/>
              <a:gd name="connsiteY1" fmla="*/ 0 h 6457277"/>
              <a:gd name="connsiteX2" fmla="*/ 891522 w 1042666"/>
              <a:gd name="connsiteY2" fmla="*/ 557804 h 6457277"/>
              <a:gd name="connsiteX3" fmla="*/ 1042666 w 1042666"/>
              <a:gd name="connsiteY3" fmla="*/ 6279396 h 6457277"/>
              <a:gd name="connsiteX4" fmla="*/ 0 w 1042666"/>
              <a:gd name="connsiteY4" fmla="*/ 6457277 h 6457277"/>
              <a:gd name="connsiteX0" fmla="*/ 0 w 1142059"/>
              <a:gd name="connsiteY0" fmla="*/ 6403251 h 6403251"/>
              <a:gd name="connsiteX1" fmla="*/ 871682 w 1142059"/>
              <a:gd name="connsiteY1" fmla="*/ 0 h 6403251"/>
              <a:gd name="connsiteX2" fmla="*/ 990915 w 1142059"/>
              <a:gd name="connsiteY2" fmla="*/ 557804 h 6403251"/>
              <a:gd name="connsiteX3" fmla="*/ 1142059 w 1142059"/>
              <a:gd name="connsiteY3" fmla="*/ 6279396 h 6403251"/>
              <a:gd name="connsiteX4" fmla="*/ 0 w 1142059"/>
              <a:gd name="connsiteY4" fmla="*/ 6403251 h 6403251"/>
              <a:gd name="connsiteX0" fmla="*/ 0 w 1142059"/>
              <a:gd name="connsiteY0" fmla="*/ 6534208 h 6534208"/>
              <a:gd name="connsiteX1" fmla="*/ 1083148 w 1142059"/>
              <a:gd name="connsiteY1" fmla="*/ 0 h 6534208"/>
              <a:gd name="connsiteX2" fmla="*/ 990915 w 1142059"/>
              <a:gd name="connsiteY2" fmla="*/ 688761 h 6534208"/>
              <a:gd name="connsiteX3" fmla="*/ 1142059 w 1142059"/>
              <a:gd name="connsiteY3" fmla="*/ 6410353 h 6534208"/>
              <a:gd name="connsiteX4" fmla="*/ 0 w 1142059"/>
              <a:gd name="connsiteY4" fmla="*/ 6534208 h 6534208"/>
              <a:gd name="connsiteX0" fmla="*/ 0 w 1142059"/>
              <a:gd name="connsiteY0" fmla="*/ 6534208 h 6534208"/>
              <a:gd name="connsiteX1" fmla="*/ 1083148 w 1142059"/>
              <a:gd name="connsiteY1" fmla="*/ 0 h 6534208"/>
              <a:gd name="connsiteX2" fmla="*/ 1076215 w 1142059"/>
              <a:gd name="connsiteY2" fmla="*/ 668981 h 6534208"/>
              <a:gd name="connsiteX3" fmla="*/ 1142059 w 1142059"/>
              <a:gd name="connsiteY3" fmla="*/ 6410353 h 6534208"/>
              <a:gd name="connsiteX4" fmla="*/ 0 w 1142059"/>
              <a:gd name="connsiteY4" fmla="*/ 6534208 h 6534208"/>
              <a:gd name="connsiteX0" fmla="*/ 0 w 1098666"/>
              <a:gd name="connsiteY0" fmla="*/ 6534208 h 6534208"/>
              <a:gd name="connsiteX1" fmla="*/ 1083148 w 1098666"/>
              <a:gd name="connsiteY1" fmla="*/ 0 h 6534208"/>
              <a:gd name="connsiteX2" fmla="*/ 1076215 w 1098666"/>
              <a:gd name="connsiteY2" fmla="*/ 668981 h 6534208"/>
              <a:gd name="connsiteX3" fmla="*/ 1098666 w 1098666"/>
              <a:gd name="connsiteY3" fmla="*/ 6415525 h 6534208"/>
              <a:gd name="connsiteX4" fmla="*/ 0 w 1098666"/>
              <a:gd name="connsiteY4" fmla="*/ 6534208 h 6534208"/>
              <a:gd name="connsiteX0" fmla="*/ 0 w 1789988"/>
              <a:gd name="connsiteY0" fmla="*/ 6635831 h 6635831"/>
              <a:gd name="connsiteX1" fmla="*/ 1774470 w 1789988"/>
              <a:gd name="connsiteY1" fmla="*/ 0 h 6635831"/>
              <a:gd name="connsiteX2" fmla="*/ 1767537 w 1789988"/>
              <a:gd name="connsiteY2" fmla="*/ 668981 h 6635831"/>
              <a:gd name="connsiteX3" fmla="*/ 1789988 w 1789988"/>
              <a:gd name="connsiteY3" fmla="*/ 6415525 h 6635831"/>
              <a:gd name="connsiteX4" fmla="*/ 0 w 1789988"/>
              <a:gd name="connsiteY4" fmla="*/ 6635831 h 663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9988" h="6635831">
                <a:moveTo>
                  <a:pt x="0" y="6635831"/>
                </a:moveTo>
                <a:lnTo>
                  <a:pt x="1774470" y="0"/>
                </a:lnTo>
                <a:lnTo>
                  <a:pt x="1767537" y="668981"/>
                </a:lnTo>
                <a:cubicBezTo>
                  <a:pt x="1775021" y="2584496"/>
                  <a:pt x="1782504" y="4500010"/>
                  <a:pt x="1789988" y="6415525"/>
                </a:cubicBezTo>
                <a:lnTo>
                  <a:pt x="0" y="6635831"/>
                </a:lnTo>
                <a:close/>
              </a:path>
            </a:pathLst>
          </a:custGeom>
          <a:solidFill>
            <a:srgbClr val="DBAB27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52400" y="6705600"/>
            <a:ext cx="6400800" cy="0"/>
          </a:xfrm>
          <a:prstGeom prst="line">
            <a:avLst/>
          </a:prstGeom>
          <a:ln w="9525">
            <a:solidFill>
              <a:srgbClr val="DBAB27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1" descr="FDOELogo.png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2220912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Isosceles Triangle 6"/>
          <p:cNvSpPr/>
          <p:nvPr/>
        </p:nvSpPr>
        <p:spPr>
          <a:xfrm>
            <a:off x="8245475" y="20638"/>
            <a:ext cx="914400" cy="6858000"/>
          </a:xfrm>
          <a:custGeom>
            <a:avLst/>
            <a:gdLst>
              <a:gd name="connsiteX0" fmla="*/ 0 w 914400"/>
              <a:gd name="connsiteY0" fmla="*/ 6858000 h 6858000"/>
              <a:gd name="connsiteX1" fmla="*/ 914400 w 914400"/>
              <a:gd name="connsiteY1" fmla="*/ 0 h 6858000"/>
              <a:gd name="connsiteX2" fmla="*/ 914400 w 914400"/>
              <a:gd name="connsiteY2" fmla="*/ 6858000 h 6858000"/>
              <a:gd name="connsiteX3" fmla="*/ 0 w 914400"/>
              <a:gd name="connsiteY3" fmla="*/ 6858000 h 6858000"/>
              <a:gd name="connsiteX0" fmla="*/ 0 w 914400"/>
              <a:gd name="connsiteY0" fmla="*/ 6850685 h 6858000"/>
              <a:gd name="connsiteX1" fmla="*/ 914400 w 914400"/>
              <a:gd name="connsiteY1" fmla="*/ 0 h 6858000"/>
              <a:gd name="connsiteX2" fmla="*/ 914400 w 914400"/>
              <a:gd name="connsiteY2" fmla="*/ 6858000 h 6858000"/>
              <a:gd name="connsiteX3" fmla="*/ 0 w 914400"/>
              <a:gd name="connsiteY3" fmla="*/ 6850685 h 6858000"/>
              <a:gd name="connsiteX0" fmla="*/ 0 w 819150"/>
              <a:gd name="connsiteY0" fmla="*/ 6841160 h 6858000"/>
              <a:gd name="connsiteX1" fmla="*/ 819150 w 819150"/>
              <a:gd name="connsiteY1" fmla="*/ 0 h 6858000"/>
              <a:gd name="connsiteX2" fmla="*/ 819150 w 819150"/>
              <a:gd name="connsiteY2" fmla="*/ 6858000 h 6858000"/>
              <a:gd name="connsiteX3" fmla="*/ 0 w 819150"/>
              <a:gd name="connsiteY3" fmla="*/ 6841160 h 6858000"/>
              <a:gd name="connsiteX0" fmla="*/ 0 w 695325"/>
              <a:gd name="connsiteY0" fmla="*/ 6860210 h 6860210"/>
              <a:gd name="connsiteX1" fmla="*/ 695325 w 695325"/>
              <a:gd name="connsiteY1" fmla="*/ 0 h 6860210"/>
              <a:gd name="connsiteX2" fmla="*/ 695325 w 695325"/>
              <a:gd name="connsiteY2" fmla="*/ 6858000 h 6860210"/>
              <a:gd name="connsiteX3" fmla="*/ 0 w 695325"/>
              <a:gd name="connsiteY3" fmla="*/ 6860210 h 6860210"/>
              <a:gd name="connsiteX0" fmla="*/ 0 w 914400"/>
              <a:gd name="connsiteY0" fmla="*/ 6850685 h 6858000"/>
              <a:gd name="connsiteX1" fmla="*/ 914400 w 914400"/>
              <a:gd name="connsiteY1" fmla="*/ 0 h 6858000"/>
              <a:gd name="connsiteX2" fmla="*/ 914400 w 914400"/>
              <a:gd name="connsiteY2" fmla="*/ 6858000 h 6858000"/>
              <a:gd name="connsiteX3" fmla="*/ 0 w 914400"/>
              <a:gd name="connsiteY3" fmla="*/ 685068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" h="6858000">
                <a:moveTo>
                  <a:pt x="0" y="6850685"/>
                </a:moveTo>
                <a:lnTo>
                  <a:pt x="914400" y="0"/>
                </a:lnTo>
                <a:lnTo>
                  <a:pt x="914400" y="6858000"/>
                </a:lnTo>
                <a:lnTo>
                  <a:pt x="0" y="6850685"/>
                </a:lnTo>
                <a:close/>
              </a:path>
            </a:pathLst>
          </a:custGeom>
          <a:solidFill>
            <a:srgbClr val="262A63">
              <a:alpha val="9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699250" y="6359525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5C8289C-2A19-4303-8802-C7B39C61C5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69" r:id="rId1"/>
    <p:sldLayoutId id="2147485074" r:id="rId2"/>
    <p:sldLayoutId id="2147485075" r:id="rId3"/>
    <p:sldLayoutId id="2147485070" r:id="rId4"/>
    <p:sldLayoutId id="2147485076" r:id="rId5"/>
    <p:sldLayoutId id="2147485077" r:id="rId6"/>
    <p:sldLayoutId id="2147485078" r:id="rId7"/>
    <p:sldLayoutId id="2147485079" r:id="rId8"/>
    <p:sldLayoutId id="2147485071" r:id="rId9"/>
    <p:sldLayoutId id="2147485072" r:id="rId10"/>
    <p:sldLayoutId id="2147485080" r:id="rId11"/>
    <p:sldLayoutId id="2147485081" r:id="rId12"/>
    <p:sldLayoutId id="2147485073" r:id="rId13"/>
    <p:sldLayoutId id="2147485082" r:id="rId14"/>
    <p:sldLayoutId id="2147485083" r:id="rId15"/>
    <p:sldLayoutId id="2147485084" r:id="rId16"/>
    <p:sldLayoutId id="2147485085" r:id="rId17"/>
    <p:sldLayoutId id="2147485086" r:id="rId1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14112E"/>
          </a:solidFill>
          <a:latin typeface="Trebuchet MS" panose="020B0603020202020204" pitchFamily="34" charset="0"/>
          <a:ea typeface="MS PGothic" panose="020B0600070205080204" pitchFamily="34" charset="-128"/>
          <a:cs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4112E"/>
          </a:solidFill>
          <a:latin typeface="Trebuchet MS" pitchFamily="34" charset="0"/>
          <a:ea typeface="MS PGothic" panose="020B0600070205080204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4112E"/>
          </a:solidFill>
          <a:latin typeface="Trebuchet MS" pitchFamily="34" charset="0"/>
          <a:ea typeface="MS PGothic" panose="020B0600070205080204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4112E"/>
          </a:solidFill>
          <a:latin typeface="Trebuchet MS" pitchFamily="34" charset="0"/>
          <a:ea typeface="MS PGothic" panose="020B0600070205080204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4112E"/>
          </a:solidFill>
          <a:latin typeface="Trebuchet MS" pitchFamily="34" charset="0"/>
          <a:ea typeface="MS PGothic" panose="020B0600070205080204" pitchFamily="34" charset="-128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14112E"/>
          </a:solidFill>
          <a:latin typeface="Trebuchet MS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14112E"/>
          </a:solidFill>
          <a:latin typeface="Trebuchet MS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14112E"/>
          </a:solidFill>
          <a:latin typeface="Trebuchet MS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14112E"/>
          </a:solidFill>
          <a:latin typeface="Trebuchet MS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262A63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DBAB27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DBAB27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>
              <a:defRPr/>
            </a:pPr>
            <a:r>
              <a:rPr lang="en-US" sz="2400" dirty="0" smtClean="0">
                <a:cs typeface="ＭＳ Ｐゴシック" charset="0"/>
              </a:rPr>
              <a:t>December 12, 2019</a:t>
            </a:r>
            <a:endParaRPr lang="en-US" sz="2400" dirty="0">
              <a:cs typeface="ＭＳ Ｐゴシック" charset="0"/>
            </a:endParaRPr>
          </a:p>
        </p:txBody>
      </p:sp>
      <p:sp>
        <p:nvSpPr>
          <p:cNvPr id="16387" name="Title 2"/>
          <p:cNvSpPr>
            <a:spLocks noGrp="1"/>
          </p:cNvSpPr>
          <p:nvPr>
            <p:ph type="ctrTitle"/>
          </p:nvPr>
        </p:nvSpPr>
        <p:spPr>
          <a:xfrm>
            <a:off x="381000" y="3124200"/>
            <a:ext cx="6400800" cy="1009650"/>
          </a:xfrm>
        </p:spPr>
        <p:txBody>
          <a:bodyPr>
            <a:noAutofit/>
          </a:bodyPr>
          <a:lstStyle/>
          <a:p>
            <a:pPr algn="ctr"/>
            <a:r>
              <a:rPr lang="en-US" altLang="en-US" sz="4000" b="1" dirty="0" smtClean="0"/>
              <a:t>New Assessment Contract Webinar</a:t>
            </a:r>
            <a:r>
              <a:rPr lang="en-US" altLang="en-US" b="1" dirty="0" smtClean="0"/>
              <a:t/>
            </a:r>
            <a:br>
              <a:rPr lang="en-US" altLang="en-US" b="1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sz="2800" dirty="0" smtClean="0"/>
              <a:t>Summer 2020 and Beyond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800" dirty="0" smtClean="0"/>
              <a:t>One </a:t>
            </a:r>
            <a:r>
              <a:rPr lang="en-US" sz="2800" dirty="0"/>
              <a:t>version of </a:t>
            </a:r>
            <a:r>
              <a:rPr lang="en-US" sz="2800" b="1" dirty="0"/>
              <a:t>Understanding Florida Reports</a:t>
            </a:r>
            <a:r>
              <a:rPr lang="en-US" sz="2800" dirty="0"/>
              <a:t>.</a:t>
            </a:r>
          </a:p>
          <a:p>
            <a:pPr lvl="0"/>
            <a:r>
              <a:rPr lang="en-US" sz="2800" dirty="0" smtClean="0"/>
              <a:t>One </a:t>
            </a:r>
            <a:r>
              <a:rPr lang="en-US" sz="2800" b="1" dirty="0"/>
              <a:t>Secure Browser </a:t>
            </a:r>
            <a:r>
              <a:rPr lang="en-US" sz="2800" dirty="0"/>
              <a:t>and </a:t>
            </a:r>
            <a:r>
              <a:rPr lang="en-US" sz="2800" dirty="0" smtClean="0"/>
              <a:t>one set of </a:t>
            </a:r>
            <a:r>
              <a:rPr lang="en-US" sz="2800" b="1" dirty="0" smtClean="0"/>
              <a:t>Technical Requirements</a:t>
            </a:r>
            <a:r>
              <a:rPr lang="en-US" sz="2800" dirty="0" smtClean="0"/>
              <a:t>.</a:t>
            </a:r>
            <a:endParaRPr lang="en-US" sz="2800" dirty="0"/>
          </a:p>
          <a:p>
            <a:pPr lvl="0"/>
            <a:r>
              <a:rPr lang="en-US" sz="2800" dirty="0" smtClean="0"/>
              <a:t>One </a:t>
            </a:r>
            <a:r>
              <a:rPr lang="en-US" sz="2800" b="1" dirty="0"/>
              <a:t>Infrastructure Trial </a:t>
            </a:r>
            <a:r>
              <a:rPr lang="en-US" sz="2800" dirty="0"/>
              <a:t>test.</a:t>
            </a:r>
          </a:p>
          <a:p>
            <a:pPr lvl="0"/>
            <a:r>
              <a:rPr lang="en-US" sz="2800" dirty="0" smtClean="0"/>
              <a:t>NGSSS </a:t>
            </a:r>
            <a:r>
              <a:rPr lang="en-US" sz="2800" dirty="0"/>
              <a:t>tests will be added to the </a:t>
            </a:r>
            <a:r>
              <a:rPr lang="en-US" sz="2800" b="1" dirty="0"/>
              <a:t>Accommodations Guide</a:t>
            </a:r>
            <a:r>
              <a:rPr lang="en-US" sz="2800" dirty="0" smtClean="0"/>
              <a:t>.</a:t>
            </a:r>
          </a:p>
          <a:p>
            <a:pPr lvl="0"/>
            <a:r>
              <a:rPr lang="en-US" sz="2800" dirty="0" smtClean="0"/>
              <a:t>PBT documents and ancillaries will have a uniform appearance.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being combined?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A67E60-DFE8-43D9-9BDA-D8C74E664B88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3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0310" y="1828800"/>
            <a:ext cx="7616890" cy="3810000"/>
          </a:xfrm>
        </p:spPr>
        <p:txBody>
          <a:bodyPr/>
          <a:lstStyle/>
          <a:p>
            <a:pPr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ISR USB drives</a:t>
            </a:r>
          </a:p>
          <a:p>
            <a:pPr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PearsonAccess Next Training Center</a:t>
            </a:r>
          </a:p>
          <a:p>
            <a:pPr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Avocet</a:t>
            </a:r>
          </a:p>
          <a:p>
            <a:pPr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Proctor Caching</a:t>
            </a:r>
          </a:p>
          <a:p>
            <a:pPr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TestNav 8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NGSSS demographic page/grids on </a:t>
            </a: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 book covers (PreID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labels </a:t>
            </a: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will be required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Florida Pearson Resource Center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going away?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A67E60-DFE8-43D9-9BDA-D8C74E664B88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526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52600"/>
            <a:ext cx="6477000" cy="4191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Resources available in June </a:t>
            </a:r>
          </a:p>
          <a:p>
            <a:pPr lvl="1"/>
            <a:r>
              <a:rPr lang="en-US" dirty="0" smtClean="0"/>
              <a:t>Updates to the portal</a:t>
            </a:r>
          </a:p>
          <a:p>
            <a:pPr lvl="1"/>
            <a:r>
              <a:rPr lang="en-US" dirty="0" smtClean="0"/>
              <a:t>NGSSS practice tests in the secure browser (same items and item types for </a:t>
            </a:r>
            <a:r>
              <a:rPr lang="en-US" dirty="0" smtClean="0"/>
              <a:t>Bio/</a:t>
            </a:r>
            <a:r>
              <a:rPr lang="en-US" dirty="0" err="1" smtClean="0"/>
              <a:t>Civ</a:t>
            </a:r>
            <a:r>
              <a:rPr lang="en-US" dirty="0" smtClean="0"/>
              <a:t>/USH </a:t>
            </a:r>
            <a:r>
              <a:rPr lang="en-US" dirty="0" smtClean="0"/>
              <a:t>– </a:t>
            </a:r>
            <a:r>
              <a:rPr lang="en-US" dirty="0" smtClean="0"/>
              <a:t>multiple choice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 smtClean="0"/>
              <a:t>Test Administration Manual</a:t>
            </a:r>
          </a:p>
          <a:p>
            <a:pPr lvl="1"/>
            <a:r>
              <a:rPr lang="en-US" dirty="0" smtClean="0"/>
              <a:t>Combined manual including all scripts (</a:t>
            </a:r>
            <a:r>
              <a:rPr lang="en-US" dirty="0" err="1" smtClean="0"/>
              <a:t>Alg</a:t>
            </a:r>
            <a:r>
              <a:rPr lang="en-US" dirty="0" smtClean="0"/>
              <a:t> 1, Bio, </a:t>
            </a:r>
            <a:r>
              <a:rPr lang="en-US" dirty="0" err="1" smtClean="0"/>
              <a:t>Civ</a:t>
            </a:r>
            <a:r>
              <a:rPr lang="en-US" dirty="0" smtClean="0"/>
              <a:t>, Geo, USH)</a:t>
            </a:r>
          </a:p>
          <a:p>
            <a:pPr lvl="1"/>
            <a:r>
              <a:rPr lang="en-US" dirty="0" smtClean="0"/>
              <a:t>Online </a:t>
            </a:r>
            <a:r>
              <a:rPr lang="en-US" dirty="0" smtClean="0"/>
              <a:t>only 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Summer 2020 EOCs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A67E60-DFE8-43D9-9BDA-D8C74E664B88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636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52600"/>
            <a:ext cx="6477000" cy="41910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Spring 2020 administration ends 5/29</a:t>
            </a:r>
          </a:p>
          <a:p>
            <a:r>
              <a:rPr lang="en-US" sz="2800" dirty="0" smtClean="0"/>
              <a:t>Scores reported (FSA-R) no later than Tuesday, 6/30</a:t>
            </a:r>
          </a:p>
          <a:p>
            <a:r>
              <a:rPr lang="en-US" sz="2800" dirty="0" smtClean="0"/>
              <a:t>After 6/1 – All practice tests, manual, resources, and updated portal available </a:t>
            </a:r>
          </a:p>
          <a:p>
            <a:r>
              <a:rPr lang="en-US" sz="2800" dirty="0"/>
              <a:t>Summer 2020 administration begins on 7/13 </a:t>
            </a:r>
            <a:endParaRPr lang="en-US" sz="2800" dirty="0" smtClean="0"/>
          </a:p>
          <a:p>
            <a:r>
              <a:rPr lang="en-US" sz="2800" dirty="0" smtClean="0"/>
              <a:t>NGSSS EOC practice not required for Summer 2020 in new platform</a:t>
            </a:r>
          </a:p>
          <a:p>
            <a:pPr marL="0" indent="0">
              <a:buNone/>
            </a:pPr>
            <a:endParaRPr lang="en-US" sz="2800" dirty="0"/>
          </a:p>
          <a:p>
            <a:endParaRPr lang="en-US" sz="2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Summer 2020 EOCs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A67E60-DFE8-43D9-9BDA-D8C74E664B88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267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52600"/>
            <a:ext cx="6400800" cy="41910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AIR Assessment was acquired by Cambium Learning. </a:t>
            </a:r>
          </a:p>
          <a:p>
            <a:r>
              <a:rPr lang="en-US" dirty="0" smtClean="0"/>
              <a:t>AIR will continue to perform in the same capacity as required in the contract.</a:t>
            </a:r>
          </a:p>
          <a:p>
            <a:r>
              <a:rPr lang="en-US" dirty="0" smtClean="0"/>
              <a:t>There will be no </a:t>
            </a:r>
            <a:r>
              <a:rPr lang="en-US" dirty="0"/>
              <a:t>impact on Florida assessments, nor on the department’s interactions with the contractor. </a:t>
            </a:r>
            <a:endParaRPr lang="en-US" dirty="0" smtClean="0"/>
          </a:p>
          <a:p>
            <a:r>
              <a:rPr lang="en-US" dirty="0" smtClean="0"/>
              <a:t>You may </a:t>
            </a:r>
            <a:r>
              <a:rPr lang="en-US" dirty="0"/>
              <a:t>see name updates from AIR Assessment to Cambium Assessment </a:t>
            </a:r>
            <a:r>
              <a:rPr lang="en-US" dirty="0" smtClean="0"/>
              <a:t>after the Spring 2020 administration.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 Assessment – Cambium Learning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A67E60-DFE8-43D9-9BDA-D8C74E664B88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682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143000"/>
            <a:ext cx="6400800" cy="41910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pPr marL="0" indent="0" algn="ctr">
              <a:buNone/>
            </a:pPr>
            <a:r>
              <a:rPr lang="en-US" sz="6600" b="1" dirty="0" smtClean="0"/>
              <a:t>Questions?</a:t>
            </a:r>
            <a:endParaRPr lang="en-US" sz="6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A67E60-DFE8-43D9-9BDA-D8C74E664B88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595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1"/>
          <p:cNvSpPr>
            <a:spLocks noGrp="1"/>
          </p:cNvSpPr>
          <p:nvPr>
            <p:ph idx="1"/>
          </p:nvPr>
        </p:nvSpPr>
        <p:spPr>
          <a:xfrm>
            <a:off x="457200" y="1752600"/>
            <a:ext cx="7162800" cy="4191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2800" dirty="0" smtClean="0"/>
              <a:t>Enter questions in the Chat feature </a:t>
            </a:r>
          </a:p>
          <a:p>
            <a:pPr>
              <a:defRPr/>
            </a:pPr>
            <a:r>
              <a:rPr lang="en-US" altLang="en-US" sz="2800" dirty="0" smtClean="0"/>
              <a:t>Address your question to </a:t>
            </a:r>
            <a:r>
              <a:rPr lang="en-US" altLang="en-US" sz="2800" b="1" dirty="0" smtClean="0"/>
              <a:t>everyone</a:t>
            </a:r>
          </a:p>
          <a:p>
            <a:pPr>
              <a:defRPr/>
            </a:pPr>
            <a:r>
              <a:rPr lang="en-US" altLang="en-US" sz="2800" dirty="0" smtClean="0"/>
              <a:t>Questions will be answered after all presenters have finished</a:t>
            </a:r>
            <a:endParaRPr lang="en-US" altLang="en-US" sz="2800" dirty="0"/>
          </a:p>
          <a:p>
            <a:pPr>
              <a:defRPr/>
            </a:pPr>
            <a:r>
              <a:rPr lang="en-US" altLang="en-US" sz="2800" dirty="0" smtClean="0"/>
              <a:t>A recording of this webinar, the Q &amp; A, and this presentation will be distributed</a:t>
            </a:r>
          </a:p>
        </p:txBody>
      </p:sp>
      <p:sp>
        <p:nvSpPr>
          <p:cNvPr id="18435" name="Title 2"/>
          <p:cNvSpPr>
            <a:spLocks noGrp="1"/>
          </p:cNvSpPr>
          <p:nvPr>
            <p:ph type="title"/>
          </p:nvPr>
        </p:nvSpPr>
        <p:spPr>
          <a:xfrm>
            <a:off x="514350" y="609600"/>
            <a:ext cx="6648450" cy="1143000"/>
          </a:xfrm>
        </p:spPr>
        <p:txBody>
          <a:bodyPr/>
          <a:lstStyle/>
          <a:p>
            <a:r>
              <a:rPr lang="en-US" altLang="en-US" dirty="0" smtClean="0"/>
              <a:t>Call Reminders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2A63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DBAB27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DBAB27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45F5FF4-A145-4EE3-B151-2ED03929BAC6}" type="slidenum">
              <a:rPr lang="en-US" altLang="en-US" sz="16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60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86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1"/>
          <p:cNvSpPr>
            <a:spLocks noGrp="1"/>
          </p:cNvSpPr>
          <p:nvPr>
            <p:ph idx="1"/>
          </p:nvPr>
        </p:nvSpPr>
        <p:spPr>
          <a:xfrm>
            <a:off x="76200" y="1447800"/>
            <a:ext cx="7543800" cy="4191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800" b="1" dirty="0" smtClean="0"/>
              <a:t>Contract 20-652 </a:t>
            </a:r>
            <a:r>
              <a:rPr lang="en-US" sz="2800" dirty="0" smtClean="0"/>
              <a:t>–</a:t>
            </a:r>
            <a:r>
              <a:rPr lang="en-US" sz="2800" b="1" dirty="0" smtClean="0"/>
              <a:t> </a:t>
            </a:r>
            <a:r>
              <a:rPr lang="en-US" sz="2800" dirty="0" smtClean="0"/>
              <a:t>Awarded to the</a:t>
            </a:r>
            <a:r>
              <a:rPr lang="en-US" sz="2800" b="1" dirty="0" smtClean="0"/>
              <a:t> American Institutes for Research (AIR)</a:t>
            </a:r>
          </a:p>
          <a:p>
            <a:pPr lvl="1" eaLnBrk="1" hangingPunct="1">
              <a:defRPr/>
            </a:pPr>
            <a:r>
              <a:rPr lang="en-US" sz="2400" dirty="0"/>
              <a:t>The first test administration </a:t>
            </a:r>
            <a:r>
              <a:rPr lang="en-US" sz="2400" dirty="0" smtClean="0"/>
              <a:t>will </a:t>
            </a:r>
            <a:r>
              <a:rPr lang="en-US" sz="2400" dirty="0"/>
              <a:t>be in </a:t>
            </a:r>
            <a:r>
              <a:rPr lang="en-US" sz="2400" b="1" dirty="0">
                <a:solidFill>
                  <a:srgbClr val="FF0000"/>
                </a:solidFill>
              </a:rPr>
              <a:t>Summer </a:t>
            </a:r>
            <a:r>
              <a:rPr lang="en-US" sz="2400" b="1" dirty="0" smtClean="0">
                <a:solidFill>
                  <a:srgbClr val="FF0000"/>
                </a:solidFill>
              </a:rPr>
              <a:t>2020</a:t>
            </a:r>
            <a:endParaRPr lang="en-US" sz="2400" dirty="0" smtClean="0"/>
          </a:p>
          <a:p>
            <a:pPr lvl="1" eaLnBrk="1" hangingPunct="1">
              <a:defRPr/>
            </a:pPr>
            <a:r>
              <a:rPr lang="en-US" sz="2400" dirty="0" smtClean="0"/>
              <a:t>Includes all ELA, Mathematics, Science, and Social Studies Assessments</a:t>
            </a:r>
          </a:p>
          <a:p>
            <a:pPr lvl="1" eaLnBrk="1" hangingPunct="1">
              <a:defRPr/>
            </a:pPr>
            <a:r>
              <a:rPr lang="en-US" sz="2400" dirty="0" smtClean="0"/>
              <a:t>Replaces two separate contracts: 14-652 with AIR and 16-660 with Pearson</a:t>
            </a:r>
          </a:p>
          <a:p>
            <a:pPr lvl="1" eaLnBrk="1" hangingPunct="1">
              <a:defRPr/>
            </a:pPr>
            <a:r>
              <a:rPr lang="en-US" sz="2400" b="1" dirty="0" smtClean="0"/>
              <a:t>Data Recognition Corporation </a:t>
            </a:r>
            <a:r>
              <a:rPr lang="en-US" sz="2400" dirty="0" smtClean="0"/>
              <a:t>(DRC) and</a:t>
            </a:r>
            <a:r>
              <a:rPr lang="en-US" sz="2400" b="1" dirty="0" smtClean="0"/>
              <a:t> Pearson </a:t>
            </a:r>
            <a:r>
              <a:rPr lang="en-US" sz="2400" dirty="0" smtClean="0"/>
              <a:t>will work as subcontractors </a:t>
            </a:r>
          </a:p>
          <a:p>
            <a:pPr lvl="1" eaLnBrk="1" hangingPunct="1">
              <a:defRPr/>
            </a:pPr>
            <a:r>
              <a:rPr lang="en-US" sz="2400" dirty="0" smtClean="0"/>
              <a:t>Superintendents will receive a memo from Chancellor Oliva </a:t>
            </a:r>
            <a:r>
              <a:rPr lang="en-US" sz="2400" dirty="0" smtClean="0"/>
              <a:t>next </a:t>
            </a:r>
            <a:r>
              <a:rPr lang="en-US" sz="2400" dirty="0" smtClean="0"/>
              <a:t>week</a:t>
            </a:r>
            <a:endParaRPr lang="en-US" sz="2400" dirty="0"/>
          </a:p>
        </p:txBody>
      </p:sp>
      <p:sp>
        <p:nvSpPr>
          <p:cNvPr id="18435" name="Title 2"/>
          <p:cNvSpPr>
            <a:spLocks noGrp="1"/>
          </p:cNvSpPr>
          <p:nvPr>
            <p:ph type="title"/>
          </p:nvPr>
        </p:nvSpPr>
        <p:spPr>
          <a:xfrm>
            <a:off x="304800" y="304800"/>
            <a:ext cx="6648450" cy="1143000"/>
          </a:xfrm>
        </p:spPr>
        <p:txBody>
          <a:bodyPr/>
          <a:lstStyle/>
          <a:p>
            <a:r>
              <a:rPr lang="en-US" altLang="en-US" dirty="0" smtClean="0"/>
              <a:t>New Contract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2A63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DBAB27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DBAB27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45F5FF4-A145-4EE3-B151-2ED03929BAC6}" type="slidenum">
              <a:rPr lang="en-US" altLang="en-US" sz="16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160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06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600200"/>
            <a:ext cx="7327900" cy="3810000"/>
          </a:xfrm>
        </p:spPr>
        <p:txBody>
          <a:bodyPr/>
          <a:lstStyle/>
          <a:p>
            <a:r>
              <a:rPr lang="en-US" sz="2800" b="1" dirty="0" smtClean="0"/>
              <a:t>TIDE will be used for ELA</a:t>
            </a:r>
            <a:r>
              <a:rPr lang="en-US" sz="2800" b="1" dirty="0" smtClean="0"/>
              <a:t>, </a:t>
            </a:r>
            <a:r>
              <a:rPr lang="en-US" sz="2800" b="1" dirty="0" smtClean="0"/>
              <a:t>Mathematics, </a:t>
            </a:r>
            <a:r>
              <a:rPr lang="en-US" sz="2800" b="1" dirty="0" smtClean="0"/>
              <a:t>Science, and Social Studies assessments:</a:t>
            </a:r>
          </a:p>
          <a:p>
            <a:pPr lvl="1"/>
            <a:r>
              <a:rPr lang="en-US" dirty="0" smtClean="0"/>
              <a:t>PreID uploads </a:t>
            </a:r>
            <a:endParaRPr lang="en-US" dirty="0"/>
          </a:p>
          <a:p>
            <a:pPr lvl="1"/>
            <a:r>
              <a:rPr lang="en-US" dirty="0" smtClean="0"/>
              <a:t>Student </a:t>
            </a:r>
            <a:r>
              <a:rPr lang="en-US" dirty="0"/>
              <a:t>data management</a:t>
            </a:r>
          </a:p>
          <a:p>
            <a:pPr lvl="1"/>
            <a:r>
              <a:rPr lang="en-US" dirty="0" smtClean="0"/>
              <a:t>Additional </a:t>
            </a:r>
            <a:r>
              <a:rPr lang="en-US" dirty="0"/>
              <a:t>orders</a:t>
            </a:r>
          </a:p>
          <a:p>
            <a:pPr lvl="1"/>
            <a:r>
              <a:rPr lang="en-US" dirty="0" smtClean="0"/>
              <a:t>PreID </a:t>
            </a:r>
            <a:r>
              <a:rPr lang="en-US" dirty="0"/>
              <a:t>label printing</a:t>
            </a:r>
          </a:p>
          <a:p>
            <a:pPr lvl="1"/>
            <a:r>
              <a:rPr lang="en-US" dirty="0" smtClean="0"/>
              <a:t>Participation reports</a:t>
            </a:r>
          </a:p>
          <a:p>
            <a:pPr lvl="1"/>
            <a:r>
              <a:rPr lang="en-US" dirty="0" smtClean="0"/>
              <a:t>Document tracking</a:t>
            </a:r>
            <a:endParaRPr lang="en-US" dirty="0"/>
          </a:p>
          <a:p>
            <a:pPr lvl="1"/>
            <a:r>
              <a:rPr lang="en-US" dirty="0" smtClean="0"/>
              <a:t>Discrepancy </a:t>
            </a:r>
            <a:r>
              <a:rPr lang="en-US" dirty="0"/>
              <a:t>resolutions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6400800" cy="1143000"/>
          </a:xfrm>
        </p:spPr>
        <p:txBody>
          <a:bodyPr/>
          <a:lstStyle/>
          <a:p>
            <a:r>
              <a:rPr lang="en-US" dirty="0" smtClean="0"/>
              <a:t>TIDE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A67E60-DFE8-43D9-9BDA-D8C74E664B88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798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AIR’s </a:t>
            </a:r>
            <a:r>
              <a:rPr lang="en-US" sz="2800" b="1" dirty="0" smtClean="0"/>
              <a:t>Secure Browser </a:t>
            </a:r>
            <a:r>
              <a:rPr lang="en-US" sz="2800" dirty="0" smtClean="0"/>
              <a:t>and </a:t>
            </a:r>
            <a:r>
              <a:rPr lang="en-US" sz="2800" b="1" dirty="0" smtClean="0"/>
              <a:t>TA Interface (TDS) </a:t>
            </a:r>
            <a:r>
              <a:rPr lang="en-US" sz="2800" dirty="0" smtClean="0"/>
              <a:t>will be used for ALL computer-based assessments (ELA</a:t>
            </a:r>
            <a:r>
              <a:rPr lang="en-US" sz="2800" dirty="0"/>
              <a:t>, Math, Science, and Social </a:t>
            </a:r>
            <a:r>
              <a:rPr lang="en-US" sz="2800" dirty="0" smtClean="0"/>
              <a:t>Studies).</a:t>
            </a:r>
          </a:p>
          <a:p>
            <a:r>
              <a:rPr lang="en-US" sz="2800" dirty="0" smtClean="0"/>
              <a:t>One log in process and one management </a:t>
            </a:r>
            <a:r>
              <a:rPr lang="en-US" sz="2800" dirty="0"/>
              <a:t>s</a:t>
            </a:r>
            <a:r>
              <a:rPr lang="en-US" sz="2800" dirty="0" smtClean="0"/>
              <a:t>ystem for all CBT.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Computer-Based Testing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A67E60-DFE8-43D9-9BDA-D8C74E664B88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142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PearsonAccess Next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A67E60-DFE8-43D9-9BDA-D8C74E664B88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5" name="Rectangle 4"/>
          <p:cNvSpPr/>
          <p:nvPr/>
        </p:nvSpPr>
        <p:spPr>
          <a:xfrm>
            <a:off x="441325" y="1818382"/>
            <a:ext cx="6400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ea typeface="Calibri" panose="020F0502020204030204" pitchFamily="34" charset="0"/>
              </a:rPr>
              <a:t>Results reporting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 smtClean="0">
                <a:ea typeface="Calibri" panose="020F0502020204030204" pitchFamily="34" charset="0"/>
              </a:rPr>
              <a:t>SS, SRD, DRS, SRS, SAR/DAR</a:t>
            </a:r>
            <a:endParaRPr lang="en-US" sz="2800" dirty="0">
              <a:ea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ea typeface="Calibri" panose="020F0502020204030204" pitchFamily="34" charset="0"/>
              </a:rPr>
              <a:t>ISR access/printing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 smtClean="0">
                <a:ea typeface="Calibri" panose="020F0502020204030204" pitchFamily="34" charset="0"/>
              </a:rPr>
              <a:t>ISR PDFs available when scores are reported (as they are now)</a:t>
            </a:r>
            <a:r>
              <a:rPr lang="en-US" sz="2800" dirty="0">
                <a:solidFill>
                  <a:srgbClr val="7030A0"/>
                </a:solidFill>
                <a:ea typeface="Calibri" panose="020F0502020204030204" pitchFamily="34" charset="0"/>
              </a:rPr>
              <a:t> </a:t>
            </a:r>
            <a:endParaRPr lang="en-US" sz="2800" dirty="0" smtClean="0">
              <a:solidFill>
                <a:srgbClr val="7030A0"/>
              </a:solidFill>
              <a:ea typeface="Calibri" panose="020F0502020204030204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 smtClean="0">
                <a:ea typeface="Calibri" panose="020F0502020204030204" pitchFamily="34" charset="0"/>
              </a:rPr>
              <a:t>All </a:t>
            </a:r>
            <a:r>
              <a:rPr lang="en-US" sz="2800" dirty="0">
                <a:ea typeface="Calibri" panose="020F0502020204030204" pitchFamily="34" charset="0"/>
              </a:rPr>
              <a:t>reports will come in one shipment from </a:t>
            </a:r>
            <a:r>
              <a:rPr lang="en-US" sz="2800" dirty="0" smtClean="0">
                <a:ea typeface="Calibri" panose="020F0502020204030204" pitchFamily="34" charset="0"/>
              </a:rPr>
              <a:t>Pearson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 smtClean="0">
                <a:ea typeface="Calibri" panose="020F0502020204030204" pitchFamily="34" charset="0"/>
              </a:rPr>
              <a:t>Pearson is aware of and working on certain requests for formatting the PDF files.</a:t>
            </a:r>
            <a:endParaRPr lang="en-US" sz="2800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37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will use ONE set of login credentials for all sites, and will be able to navigate to PA Next from TIDE once logged in.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to Systems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A67E60-DFE8-43D9-9BDA-D8C74E664B88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6469"/>
          <a:stretch/>
        </p:blipFill>
        <p:spPr>
          <a:xfrm>
            <a:off x="3733800" y="3896401"/>
            <a:ext cx="3330575" cy="264464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3008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52600"/>
            <a:ext cx="6781799" cy="3810000"/>
          </a:xfrm>
        </p:spPr>
        <p:txBody>
          <a:bodyPr/>
          <a:lstStyle/>
          <a:p>
            <a:pPr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DRC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will continue to print, ship, receive, and scan ELA and Mathematics tests.</a:t>
            </a:r>
          </a:p>
          <a:p>
            <a:pPr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Pearson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will continue to print, ship, receive, and scan Science and Social Studies tests.</a:t>
            </a:r>
          </a:p>
          <a:p>
            <a:pPr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Receiving and returning materials instructions for PBT will remain very similar if not the same as in prior years.</a:t>
            </a:r>
          </a:p>
          <a:p>
            <a:pPr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Districts will receive separate shipments and return labels as they have in the past.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Paper-Based Testing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A67E60-DFE8-43D9-9BDA-D8C74E664B88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333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0306" y="1527175"/>
            <a:ext cx="6384925" cy="3810000"/>
          </a:xfrm>
        </p:spPr>
        <p:txBody>
          <a:bodyPr/>
          <a:lstStyle/>
          <a:p>
            <a:pPr lvl="0"/>
            <a:r>
              <a:rPr lang="en-US" sz="2800" dirty="0"/>
              <a:t>One </a:t>
            </a:r>
            <a:r>
              <a:rPr lang="en-US" sz="2800" b="1" dirty="0"/>
              <a:t>Florida Statewide Assessment Portal</a:t>
            </a:r>
            <a:r>
              <a:rPr lang="en-US" sz="2800" dirty="0"/>
              <a:t> </a:t>
            </a:r>
            <a:r>
              <a:rPr lang="en-US" sz="2800" dirty="0" smtClean="0"/>
              <a:t>for </a:t>
            </a:r>
            <a:r>
              <a:rPr lang="en-US" sz="2800" dirty="0"/>
              <a:t>all resources and links </a:t>
            </a:r>
            <a:r>
              <a:rPr lang="en-US" sz="2800" dirty="0" smtClean="0"/>
              <a:t>(will remain www.FSAssessments.org).</a:t>
            </a:r>
            <a:endParaRPr lang="en-US" sz="2800" dirty="0"/>
          </a:p>
          <a:p>
            <a:pPr lvl="0"/>
            <a:r>
              <a:rPr lang="en-US" sz="2800" dirty="0"/>
              <a:t>One version of the </a:t>
            </a:r>
            <a:r>
              <a:rPr lang="en-US" sz="2800" b="1" dirty="0"/>
              <a:t>Test Administration Manual</a:t>
            </a:r>
            <a:r>
              <a:rPr lang="en-US" sz="2800" dirty="0"/>
              <a:t> and </a:t>
            </a:r>
            <a:r>
              <a:rPr lang="en-US" sz="2800" b="1" dirty="0"/>
              <a:t>training resources</a:t>
            </a:r>
            <a:r>
              <a:rPr lang="en-US" sz="2800" dirty="0"/>
              <a:t> for each </a:t>
            </a:r>
            <a:r>
              <a:rPr lang="en-US" sz="2800" dirty="0" smtClean="0"/>
              <a:t>administration (one PBT and one CBT in spring).</a:t>
            </a:r>
            <a:endParaRPr lang="en-US" sz="2800" dirty="0"/>
          </a:p>
          <a:p>
            <a:pPr lvl="0"/>
            <a:r>
              <a:rPr lang="en-US" sz="2800" dirty="0"/>
              <a:t>One </a:t>
            </a:r>
            <a:r>
              <a:rPr lang="en-US" sz="2800" b="1" dirty="0"/>
              <a:t>Help Desk</a:t>
            </a:r>
            <a:r>
              <a:rPr lang="en-US" sz="2800" dirty="0"/>
              <a:t> </a:t>
            </a:r>
            <a:r>
              <a:rPr lang="en-US" sz="2800" dirty="0" smtClean="0"/>
              <a:t>for </a:t>
            </a:r>
            <a:r>
              <a:rPr lang="en-US" sz="2800" dirty="0"/>
              <a:t>all systems</a:t>
            </a:r>
            <a:r>
              <a:rPr lang="en-US" sz="2800" dirty="0" smtClean="0"/>
              <a:t>.</a:t>
            </a:r>
          </a:p>
          <a:p>
            <a:pPr lvl="0"/>
            <a:r>
              <a:rPr lang="en-US" sz="2800" dirty="0" smtClean="0"/>
              <a:t>One </a:t>
            </a:r>
            <a:r>
              <a:rPr lang="en-US" sz="2800" b="1" dirty="0" smtClean="0"/>
              <a:t>practice test </a:t>
            </a:r>
            <a:r>
              <a:rPr lang="en-US" sz="2800" dirty="0" smtClean="0"/>
              <a:t>site and platform for all subject tests.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8450" y="384175"/>
            <a:ext cx="6400800" cy="1143000"/>
          </a:xfrm>
        </p:spPr>
        <p:txBody>
          <a:bodyPr/>
          <a:lstStyle/>
          <a:p>
            <a:r>
              <a:rPr lang="en-US" dirty="0"/>
              <a:t>What is being combined?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A67E60-DFE8-43D9-9BDA-D8C74E664B88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404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EPPTTemplate_Tw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32771</TotalTime>
  <Words>670</Words>
  <Application>Microsoft Office PowerPoint</Application>
  <PresentationFormat>On-screen Show (4:3)</PresentationFormat>
  <Paragraphs>95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MS PGothic</vt:lpstr>
      <vt:lpstr>MS PGothic</vt:lpstr>
      <vt:lpstr>Arial</vt:lpstr>
      <vt:lpstr>Calibri</vt:lpstr>
      <vt:lpstr>Symbol</vt:lpstr>
      <vt:lpstr>Times New Roman</vt:lpstr>
      <vt:lpstr>Trebuchet MS</vt:lpstr>
      <vt:lpstr>Wingdings</vt:lpstr>
      <vt:lpstr>DOEPPTTemplate_Two</vt:lpstr>
      <vt:lpstr>New Assessment Contract Webinar  Summer 2020 and Beyond</vt:lpstr>
      <vt:lpstr>Call Reminders</vt:lpstr>
      <vt:lpstr>New Contract</vt:lpstr>
      <vt:lpstr>TIDE</vt:lpstr>
      <vt:lpstr>Computer-Based Testing</vt:lpstr>
      <vt:lpstr>PearsonAccess Next</vt:lpstr>
      <vt:lpstr>Access to Systems</vt:lpstr>
      <vt:lpstr>Paper-Based Testing</vt:lpstr>
      <vt:lpstr>What is being combined? </vt:lpstr>
      <vt:lpstr>What is being combined? </vt:lpstr>
      <vt:lpstr>What is going away?</vt:lpstr>
      <vt:lpstr>Summer 2020 EOCs</vt:lpstr>
      <vt:lpstr>Summer 2020 EOCs</vt:lpstr>
      <vt:lpstr>AIR Assessment – Cambium Learning</vt:lpstr>
      <vt:lpstr>PowerPoint Presentation</vt:lpstr>
    </vt:vector>
  </TitlesOfParts>
  <Company>Florida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Pullen, Emily</dc:creator>
  <cp:lastModifiedBy>Lee, Susan</cp:lastModifiedBy>
  <cp:revision>302</cp:revision>
  <cp:lastPrinted>2019-12-12T18:26:44Z</cp:lastPrinted>
  <dcterms:created xsi:type="dcterms:W3CDTF">2015-03-24T12:44:05Z</dcterms:created>
  <dcterms:modified xsi:type="dcterms:W3CDTF">2019-12-12T18:26:47Z</dcterms:modified>
</cp:coreProperties>
</file>