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4"/>
  </p:notesMasterIdLst>
  <p:handoutMasterIdLst>
    <p:handoutMasterId r:id="rId65"/>
  </p:handoutMasterIdLst>
  <p:sldIdLst>
    <p:sldId id="915"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885" r:id="rId20"/>
    <p:sldId id="886" r:id="rId21"/>
    <p:sldId id="887" r:id="rId22"/>
    <p:sldId id="888" r:id="rId23"/>
    <p:sldId id="889" r:id="rId24"/>
    <p:sldId id="890" r:id="rId25"/>
    <p:sldId id="916" r:id="rId26"/>
    <p:sldId id="892" r:id="rId27"/>
    <p:sldId id="893" r:id="rId28"/>
    <p:sldId id="894" r:id="rId29"/>
    <p:sldId id="895" r:id="rId30"/>
    <p:sldId id="896" r:id="rId31"/>
    <p:sldId id="897" r:id="rId32"/>
    <p:sldId id="898" r:id="rId33"/>
    <p:sldId id="899" r:id="rId34"/>
    <p:sldId id="900" r:id="rId35"/>
    <p:sldId id="901" r:id="rId36"/>
    <p:sldId id="902" r:id="rId37"/>
    <p:sldId id="903" r:id="rId38"/>
    <p:sldId id="904" r:id="rId39"/>
    <p:sldId id="905" r:id="rId40"/>
    <p:sldId id="906" r:id="rId41"/>
    <p:sldId id="907" r:id="rId42"/>
    <p:sldId id="908" r:id="rId43"/>
    <p:sldId id="909" r:id="rId44"/>
    <p:sldId id="910" r:id="rId45"/>
    <p:sldId id="870" r:id="rId46"/>
    <p:sldId id="828" r:id="rId47"/>
    <p:sldId id="829" r:id="rId48"/>
    <p:sldId id="821" r:id="rId49"/>
    <p:sldId id="824" r:id="rId50"/>
    <p:sldId id="826" r:id="rId51"/>
    <p:sldId id="827" r:id="rId52"/>
    <p:sldId id="830" r:id="rId53"/>
    <p:sldId id="831" r:id="rId54"/>
    <p:sldId id="832" r:id="rId55"/>
    <p:sldId id="857" r:id="rId56"/>
    <p:sldId id="871" r:id="rId57"/>
    <p:sldId id="852" r:id="rId58"/>
    <p:sldId id="911" r:id="rId59"/>
    <p:sldId id="912" r:id="rId60"/>
    <p:sldId id="913" r:id="rId61"/>
    <p:sldId id="914" r:id="rId62"/>
    <p:sldId id="280"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CF379A37-AEBE-4EE5-93DE-25F6A696A7C4}">
          <p14:sldIdLst>
            <p14:sldId id="915"/>
            <p14:sldId id="872"/>
            <p14:sldId id="873"/>
            <p14:sldId id="874"/>
            <p14:sldId id="875"/>
            <p14:sldId id="876"/>
            <p14:sldId id="877"/>
            <p14:sldId id="878"/>
            <p14:sldId id="879"/>
            <p14:sldId id="880"/>
            <p14:sldId id="881"/>
            <p14:sldId id="882"/>
            <p14:sldId id="883"/>
            <p14:sldId id="884"/>
            <p14:sldId id="885"/>
            <p14:sldId id="886"/>
            <p14:sldId id="887"/>
            <p14:sldId id="888"/>
            <p14:sldId id="889"/>
            <p14:sldId id="890"/>
            <p14:sldId id="916"/>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870"/>
            <p14:sldId id="828"/>
            <p14:sldId id="829"/>
            <p14:sldId id="821"/>
            <p14:sldId id="824"/>
            <p14:sldId id="826"/>
            <p14:sldId id="827"/>
            <p14:sldId id="830"/>
            <p14:sldId id="831"/>
            <p14:sldId id="832"/>
            <p14:sldId id="857"/>
            <p14:sldId id="871"/>
            <p14:sldId id="852"/>
            <p14:sldId id="911"/>
            <p14:sldId id="912"/>
            <p14:sldId id="913"/>
            <p14:sldId id="914"/>
            <p14:sldId id="280"/>
          </p14:sldIdLst>
        </p14:section>
      </p14:sectionLst>
    </p:ext>
    <p:ext uri="{EFAFB233-063F-42B5-8137-9DF3F51BA10A}">
      <p15:sldGuideLst xmlns:p15="http://schemas.microsoft.com/office/powerpoint/2012/main">
        <p15:guide id="1" orient="horz" pos="768" userDrawn="1">
          <p15:clr>
            <a:srgbClr val="A4A3A4"/>
          </p15:clr>
        </p15:guide>
        <p15:guide id="2" pos="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ey" initials="C" lastIdx="9" clrIdx="0">
    <p:extLst>
      <p:ext uri="{19B8F6BF-5375-455C-9EA6-DF929625EA0E}">
        <p15:presenceInfo xmlns:p15="http://schemas.microsoft.com/office/powerpoint/2012/main" userId="Ca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C52"/>
    <a:srgbClr val="EAEAEA"/>
    <a:srgbClr val="CD9D2C"/>
    <a:srgbClr val="262A63"/>
    <a:srgbClr val="0000FF"/>
    <a:srgbClr val="00689B"/>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6792" autoAdjust="0"/>
  </p:normalViewPr>
  <p:slideViewPr>
    <p:cSldViewPr snapToGrid="0">
      <p:cViewPr varScale="1">
        <p:scale>
          <a:sx n="64" d="100"/>
          <a:sy n="64" d="100"/>
        </p:scale>
        <p:origin x="2011" y="58"/>
      </p:cViewPr>
      <p:guideLst>
        <p:guide orient="horz" pos="768"/>
        <p:guide pos="456"/>
      </p:guideLst>
    </p:cSldViewPr>
  </p:slideViewPr>
  <p:outlineViewPr>
    <p:cViewPr>
      <p:scale>
        <a:sx n="33" d="100"/>
        <a:sy n="33" d="100"/>
      </p:scale>
      <p:origin x="0" y="-855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5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Box%20Sync\Documents\NCEO\APR\Briefs\2017-18\Brief%2024\2017-18%20brief%202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E:\Box%20Sync\Documents\NCEO\APR\Briefs\2017-18\Brief%2024\2017-18%20brief%20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154683810085"/>
          <c:y val="2.938958237129961E-2"/>
          <c:w val="0.68816942164770445"/>
          <c:h val="0.82491045854690925"/>
        </c:manualLayout>
      </c:layout>
      <c:barChart>
        <c:barDir val="bar"/>
        <c:grouping val="clustered"/>
        <c:varyColors val="0"/>
        <c:ser>
          <c:idx val="0"/>
          <c:order val="0"/>
          <c:tx>
            <c:strRef>
              <c:f>Sheet1!$B$1</c:f>
              <c:strCache>
                <c:ptCount val="1"/>
                <c:pt idx="0">
                  <c:v>2015-16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Florida Reading</c:v>
                </c:pt>
                <c:pt idx="1">
                  <c:v>National Average Reading</c:v>
                </c:pt>
                <c:pt idx="2">
                  <c:v>Florida Math</c:v>
                </c:pt>
                <c:pt idx="3">
                  <c:v>National Average Math</c:v>
                </c:pt>
              </c:strCache>
            </c:strRef>
          </c:cat>
          <c:val>
            <c:numRef>
              <c:f>Sheet1!$B$2:$B$5</c:f>
              <c:numCache>
                <c:formatCode>General</c:formatCode>
                <c:ptCount val="4"/>
                <c:pt idx="0">
                  <c:v>1.4</c:v>
                </c:pt>
                <c:pt idx="1">
                  <c:v>1.25</c:v>
                </c:pt>
                <c:pt idx="2">
                  <c:v>1.2</c:v>
                </c:pt>
                <c:pt idx="3">
                  <c:v>1.25</c:v>
                </c:pt>
              </c:numCache>
            </c:numRef>
          </c:val>
          <c:extLst>
            <c:ext xmlns:c16="http://schemas.microsoft.com/office/drawing/2014/chart" uri="{C3380CC4-5D6E-409C-BE32-E72D297353CC}">
              <c16:uniqueId val="{00000000-4722-471F-B093-4097AE611671}"/>
            </c:ext>
          </c:extLst>
        </c:ser>
        <c:ser>
          <c:idx val="1"/>
          <c:order val="1"/>
          <c:tx>
            <c:strRef>
              <c:f>Sheet1!$C$1</c:f>
              <c:strCache>
                <c:ptCount val="1"/>
                <c:pt idx="0">
                  <c:v>2016-17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Florida Reading</c:v>
                </c:pt>
                <c:pt idx="1">
                  <c:v>National Average Reading</c:v>
                </c:pt>
                <c:pt idx="2">
                  <c:v>Florida Math</c:v>
                </c:pt>
                <c:pt idx="3">
                  <c:v>National Average Math</c:v>
                </c:pt>
              </c:strCache>
            </c:strRef>
          </c:cat>
          <c:val>
            <c:numRef>
              <c:f>Sheet1!$C$2:$C$5</c:f>
              <c:numCache>
                <c:formatCode>General</c:formatCode>
                <c:ptCount val="4"/>
                <c:pt idx="0">
                  <c:v>1.4</c:v>
                </c:pt>
                <c:pt idx="1">
                  <c:v>1.24</c:v>
                </c:pt>
                <c:pt idx="2">
                  <c:v>1.4</c:v>
                </c:pt>
                <c:pt idx="3">
                  <c:v>1.25</c:v>
                </c:pt>
              </c:numCache>
            </c:numRef>
          </c:val>
          <c:extLst>
            <c:ext xmlns:c16="http://schemas.microsoft.com/office/drawing/2014/chart" uri="{C3380CC4-5D6E-409C-BE32-E72D297353CC}">
              <c16:uniqueId val="{00000001-4722-471F-B093-4097AE611671}"/>
            </c:ext>
          </c:extLst>
        </c:ser>
        <c:ser>
          <c:idx val="2"/>
          <c:order val="2"/>
          <c:tx>
            <c:strRef>
              <c:f>Sheet1!$D$1</c:f>
              <c:strCache>
                <c:ptCount val="1"/>
                <c:pt idx="0">
                  <c:v>2017-18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Florida Reading</c:v>
                </c:pt>
                <c:pt idx="1">
                  <c:v>National Average Reading</c:v>
                </c:pt>
                <c:pt idx="2">
                  <c:v>Florida Math</c:v>
                </c:pt>
                <c:pt idx="3">
                  <c:v>National Average Math</c:v>
                </c:pt>
              </c:strCache>
            </c:strRef>
          </c:cat>
          <c:val>
            <c:numRef>
              <c:f>Sheet1!$D$2:$D$5</c:f>
              <c:numCache>
                <c:formatCode>General</c:formatCode>
                <c:ptCount val="4"/>
                <c:pt idx="0">
                  <c:v>1.4</c:v>
                </c:pt>
                <c:pt idx="1">
                  <c:v>1.22</c:v>
                </c:pt>
                <c:pt idx="2">
                  <c:v>1.5</c:v>
                </c:pt>
                <c:pt idx="3">
                  <c:v>1.22</c:v>
                </c:pt>
              </c:numCache>
            </c:numRef>
          </c:val>
          <c:extLst>
            <c:ext xmlns:c16="http://schemas.microsoft.com/office/drawing/2014/chart" uri="{C3380CC4-5D6E-409C-BE32-E72D297353CC}">
              <c16:uniqueId val="{00000002-4722-471F-B093-4097AE611671}"/>
            </c:ext>
          </c:extLst>
        </c:ser>
        <c:ser>
          <c:idx val="3"/>
          <c:order val="3"/>
          <c:tx>
            <c:strRef>
              <c:f>Sheet1!$E$1</c:f>
              <c:strCache>
                <c:ptCount val="1"/>
                <c:pt idx="0">
                  <c:v>2018-19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Florida Reading</c:v>
                </c:pt>
                <c:pt idx="1">
                  <c:v>National Average Reading</c:v>
                </c:pt>
                <c:pt idx="2">
                  <c:v>Florida Math</c:v>
                </c:pt>
                <c:pt idx="3">
                  <c:v>National Average Math</c:v>
                </c:pt>
              </c:strCache>
            </c:strRef>
          </c:cat>
          <c:val>
            <c:numRef>
              <c:f>Sheet1!$E$2:$E$5</c:f>
              <c:numCache>
                <c:formatCode>General</c:formatCode>
                <c:ptCount val="4"/>
                <c:pt idx="0">
                  <c:v>1.5</c:v>
                </c:pt>
                <c:pt idx="2">
                  <c:v>1.6</c:v>
                </c:pt>
              </c:numCache>
            </c:numRef>
          </c:val>
          <c:extLst>
            <c:ext xmlns:c16="http://schemas.microsoft.com/office/drawing/2014/chart" uri="{C3380CC4-5D6E-409C-BE32-E72D297353CC}">
              <c16:uniqueId val="{00000003-4722-471F-B093-4097AE611671}"/>
            </c:ext>
          </c:extLst>
        </c:ser>
        <c:dLbls>
          <c:dLblPos val="outEnd"/>
          <c:showLegendKey val="0"/>
          <c:showVal val="1"/>
          <c:showCatName val="0"/>
          <c:showSerName val="0"/>
          <c:showPercent val="0"/>
          <c:showBubbleSize val="0"/>
        </c:dLbls>
        <c:gapWidth val="182"/>
        <c:axId val="344564280"/>
        <c:axId val="344560752"/>
      </c:barChart>
      <c:catAx>
        <c:axId val="344564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44560752"/>
        <c:crosses val="autoZero"/>
        <c:auto val="1"/>
        <c:lblAlgn val="ctr"/>
        <c:lblOffset val="100"/>
        <c:noMultiLvlLbl val="0"/>
      </c:catAx>
      <c:valAx>
        <c:axId val="344560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564280"/>
        <c:crosses val="autoZero"/>
        <c:crossBetween val="between"/>
      </c:valAx>
      <c:spPr>
        <a:noFill/>
        <a:ln>
          <a:noFill/>
        </a:ln>
        <a:effectLst/>
      </c:spPr>
    </c:plotArea>
    <c:legend>
      <c:legendPos val="b"/>
      <c:layout>
        <c:manualLayout>
          <c:xMode val="edge"/>
          <c:yMode val="edge"/>
          <c:x val="0.24374930271617432"/>
          <c:y val="0.91157770962826423"/>
          <c:w val="0.51250127786742949"/>
          <c:h val="7.995668096562162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 CAP</a:t>
            </a:r>
            <a:r>
              <a:rPr lang="en-US" baseline="0" dirty="0"/>
              <a:t> AA-AAAS Reading in 2017-18</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 CAP R'!$B$5:$B$51</c:f>
              <c:strCache>
                <c:ptCount val="47"/>
                <c:pt idx="0">
                  <c:v>MI</c:v>
                </c:pt>
                <c:pt idx="1">
                  <c:v>PA</c:v>
                </c:pt>
                <c:pt idx="2">
                  <c:v>OH</c:v>
                </c:pt>
                <c:pt idx="3">
                  <c:v>NY</c:v>
                </c:pt>
                <c:pt idx="4">
                  <c:v>OK</c:v>
                </c:pt>
                <c:pt idx="5">
                  <c:v>CT</c:v>
                </c:pt>
                <c:pt idx="6">
                  <c:v>MA</c:v>
                </c:pt>
                <c:pt idx="7">
                  <c:v>MS</c:v>
                </c:pt>
                <c:pt idx="8">
                  <c:v>DE</c:v>
                </c:pt>
                <c:pt idx="9">
                  <c:v>TN</c:v>
                </c:pt>
                <c:pt idx="10">
                  <c:v>FL</c:v>
                </c:pt>
                <c:pt idx="11">
                  <c:v>MN</c:v>
                </c:pt>
                <c:pt idx="12">
                  <c:v>TX</c:v>
                </c:pt>
                <c:pt idx="13">
                  <c:v>RI</c:v>
                </c:pt>
                <c:pt idx="14">
                  <c:v>LA</c:v>
                </c:pt>
                <c:pt idx="15">
                  <c:v>GA</c:v>
                </c:pt>
                <c:pt idx="16">
                  <c:v>WV</c:v>
                </c:pt>
                <c:pt idx="17">
                  <c:v>AL</c:v>
                </c:pt>
                <c:pt idx="18">
                  <c:v>NJ</c:v>
                </c:pt>
                <c:pt idx="19">
                  <c:v>AR</c:v>
                </c:pt>
                <c:pt idx="20">
                  <c:v>IN</c:v>
                </c:pt>
                <c:pt idx="21">
                  <c:v>OR</c:v>
                </c:pt>
                <c:pt idx="22">
                  <c:v>VA</c:v>
                </c:pt>
                <c:pt idx="23">
                  <c:v>SD</c:v>
                </c:pt>
                <c:pt idx="24">
                  <c:v>ID</c:v>
                </c:pt>
                <c:pt idx="25">
                  <c:v>KS</c:v>
                </c:pt>
                <c:pt idx="26">
                  <c:v>IL</c:v>
                </c:pt>
                <c:pt idx="27">
                  <c:v>KY</c:v>
                </c:pt>
                <c:pt idx="28">
                  <c:v>NE</c:v>
                </c:pt>
                <c:pt idx="29">
                  <c:v>HI</c:v>
                </c:pt>
                <c:pt idx="30">
                  <c:v>CA</c:v>
                </c:pt>
                <c:pt idx="31">
                  <c:v>MO</c:v>
                </c:pt>
                <c:pt idx="32">
                  <c:v>NC</c:v>
                </c:pt>
                <c:pt idx="33">
                  <c:v>WY</c:v>
                </c:pt>
                <c:pt idx="34">
                  <c:v>WI</c:v>
                </c:pt>
                <c:pt idx="35">
                  <c:v>ME</c:v>
                </c:pt>
                <c:pt idx="36">
                  <c:v>ND</c:v>
                </c:pt>
                <c:pt idx="37">
                  <c:v>MT</c:v>
                </c:pt>
                <c:pt idx="38">
                  <c:v>WA</c:v>
                </c:pt>
                <c:pt idx="39">
                  <c:v>UT</c:v>
                </c:pt>
                <c:pt idx="40">
                  <c:v>NM</c:v>
                </c:pt>
                <c:pt idx="41">
                  <c:v>CO</c:v>
                </c:pt>
                <c:pt idx="42">
                  <c:v>SC</c:v>
                </c:pt>
                <c:pt idx="43">
                  <c:v>NV</c:v>
                </c:pt>
                <c:pt idx="44">
                  <c:v>AK</c:v>
                </c:pt>
                <c:pt idx="45">
                  <c:v>AZ</c:v>
                </c:pt>
                <c:pt idx="46">
                  <c:v>IA</c:v>
                </c:pt>
              </c:strCache>
            </c:strRef>
          </c:cat>
          <c:val>
            <c:numRef>
              <c:f>'1% CAP R'!$C$5:$C$51</c:f>
              <c:numCache>
                <c:formatCode>0.00%</c:formatCode>
                <c:ptCount val="47"/>
                <c:pt idx="0">
                  <c:v>2.084331733704E-2</c:v>
                </c:pt>
                <c:pt idx="1">
                  <c:v>2.0233280425740002E-2</c:v>
                </c:pt>
                <c:pt idx="2">
                  <c:v>1.9476565262369998E-2</c:v>
                </c:pt>
                <c:pt idx="3">
                  <c:v>1.7504576946549999E-2</c:v>
                </c:pt>
                <c:pt idx="4">
                  <c:v>1.651018344648E-2</c:v>
                </c:pt>
                <c:pt idx="5">
                  <c:v>1.5024769093979999E-2</c:v>
                </c:pt>
                <c:pt idx="6">
                  <c:v>1.448254375224E-2</c:v>
                </c:pt>
                <c:pt idx="7">
                  <c:v>1.443962149823E-2</c:v>
                </c:pt>
                <c:pt idx="8">
                  <c:v>1.433979736355E-2</c:v>
                </c:pt>
                <c:pt idx="9">
                  <c:v>1.4249202899820001E-2</c:v>
                </c:pt>
                <c:pt idx="10">
                  <c:v>1.4024882046400001E-2</c:v>
                </c:pt>
                <c:pt idx="11">
                  <c:v>1.366904736274E-2</c:v>
                </c:pt>
                <c:pt idx="12">
                  <c:v>1.3396011290790001E-2</c:v>
                </c:pt>
                <c:pt idx="13">
                  <c:v>1.3295245214510001E-2</c:v>
                </c:pt>
                <c:pt idx="14">
                  <c:v>1.2962838247379999E-2</c:v>
                </c:pt>
                <c:pt idx="15">
                  <c:v>1.2913398833089999E-2</c:v>
                </c:pt>
                <c:pt idx="16">
                  <c:v>1.2549905950050001E-2</c:v>
                </c:pt>
                <c:pt idx="17">
                  <c:v>1.2467489788009999E-2</c:v>
                </c:pt>
                <c:pt idx="18">
                  <c:v>1.2259978215650001E-2</c:v>
                </c:pt>
                <c:pt idx="19">
                  <c:v>1.214032134348E-2</c:v>
                </c:pt>
                <c:pt idx="20">
                  <c:v>1.208004958175E-2</c:v>
                </c:pt>
                <c:pt idx="21">
                  <c:v>1.2048683884250001E-2</c:v>
                </c:pt>
                <c:pt idx="22">
                  <c:v>1.161406736277E-2</c:v>
                </c:pt>
                <c:pt idx="23">
                  <c:v>1.15319420902E-2</c:v>
                </c:pt>
                <c:pt idx="24">
                  <c:v>1.1485728645060001E-2</c:v>
                </c:pt>
                <c:pt idx="25">
                  <c:v>1.142824950605E-2</c:v>
                </c:pt>
                <c:pt idx="26">
                  <c:v>1.121567362862E-2</c:v>
                </c:pt>
                <c:pt idx="27">
                  <c:v>1.1187824564490001E-2</c:v>
                </c:pt>
                <c:pt idx="28">
                  <c:v>1.118214760679E-2</c:v>
                </c:pt>
                <c:pt idx="29">
                  <c:v>1.0943561573560001E-2</c:v>
                </c:pt>
                <c:pt idx="30">
                  <c:v>1.090509856897E-2</c:v>
                </c:pt>
                <c:pt idx="31">
                  <c:v>1.064023719473E-2</c:v>
                </c:pt>
                <c:pt idx="32">
                  <c:v>1.0409612445100001E-2</c:v>
                </c:pt>
                <c:pt idx="33">
                  <c:v>1.020621794201E-2</c:v>
                </c:pt>
                <c:pt idx="34">
                  <c:v>1.005150318519E-2</c:v>
                </c:pt>
                <c:pt idx="35">
                  <c:v>9.9833974134900007E-3</c:v>
                </c:pt>
                <c:pt idx="36">
                  <c:v>9.8763726776699996E-3</c:v>
                </c:pt>
                <c:pt idx="37">
                  <c:v>9.8603016244299992E-3</c:v>
                </c:pt>
                <c:pt idx="38">
                  <c:v>9.7840413667200001E-3</c:v>
                </c:pt>
                <c:pt idx="39">
                  <c:v>9.7334695167899995E-3</c:v>
                </c:pt>
                <c:pt idx="40">
                  <c:v>9.6424401355200001E-3</c:v>
                </c:pt>
                <c:pt idx="41">
                  <c:v>9.1319234368700004E-3</c:v>
                </c:pt>
                <c:pt idx="42">
                  <c:v>9.0251760171799998E-3</c:v>
                </c:pt>
                <c:pt idx="43">
                  <c:v>8.8774363544799999E-3</c:v>
                </c:pt>
                <c:pt idx="44">
                  <c:v>8.38001977308E-3</c:v>
                </c:pt>
                <c:pt idx="45">
                  <c:v>8.3432796426299999E-3</c:v>
                </c:pt>
                <c:pt idx="46">
                  <c:v>8.0512408428799996E-3</c:v>
                </c:pt>
              </c:numCache>
            </c:numRef>
          </c:val>
          <c:extLst>
            <c:ext xmlns:c16="http://schemas.microsoft.com/office/drawing/2014/chart" uri="{C3380CC4-5D6E-409C-BE32-E72D297353CC}">
              <c16:uniqueId val="{00000000-E4E8-455B-A460-DE76514E345E}"/>
            </c:ext>
          </c:extLst>
        </c:ser>
        <c:dLbls>
          <c:showLegendKey val="0"/>
          <c:showVal val="0"/>
          <c:showCatName val="0"/>
          <c:showSerName val="0"/>
          <c:showPercent val="0"/>
          <c:showBubbleSize val="0"/>
        </c:dLbls>
        <c:gapWidth val="219"/>
        <c:axId val="326821784"/>
        <c:axId val="326822176"/>
      </c:barChart>
      <c:catAx>
        <c:axId val="32682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822176"/>
        <c:crosses val="autoZero"/>
        <c:auto val="1"/>
        <c:lblAlgn val="ctr"/>
        <c:lblOffset val="100"/>
        <c:tickLblSkip val="1"/>
        <c:noMultiLvlLbl val="0"/>
      </c:catAx>
      <c:valAx>
        <c:axId val="326822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82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 CAP</a:t>
            </a:r>
            <a:r>
              <a:rPr lang="en-US" baseline="0"/>
              <a:t> AA-AAAS Math in 2017-18</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 CAP M'!$B$5:$B$51</c:f>
              <c:strCache>
                <c:ptCount val="47"/>
                <c:pt idx="0">
                  <c:v>MI</c:v>
                </c:pt>
                <c:pt idx="1">
                  <c:v>PA</c:v>
                </c:pt>
                <c:pt idx="2">
                  <c:v>OH</c:v>
                </c:pt>
                <c:pt idx="3">
                  <c:v>NY</c:v>
                </c:pt>
                <c:pt idx="4">
                  <c:v>OK</c:v>
                </c:pt>
                <c:pt idx="5">
                  <c:v>FL</c:v>
                </c:pt>
                <c:pt idx="6">
                  <c:v>MS</c:v>
                </c:pt>
                <c:pt idx="7">
                  <c:v>CT</c:v>
                </c:pt>
                <c:pt idx="8">
                  <c:v>MA</c:v>
                </c:pt>
                <c:pt idx="9">
                  <c:v>TN</c:v>
                </c:pt>
                <c:pt idx="10">
                  <c:v>DE</c:v>
                </c:pt>
                <c:pt idx="11">
                  <c:v>TX</c:v>
                </c:pt>
                <c:pt idx="12">
                  <c:v>MN</c:v>
                </c:pt>
                <c:pt idx="13">
                  <c:v>RI</c:v>
                </c:pt>
                <c:pt idx="14">
                  <c:v>LA</c:v>
                </c:pt>
                <c:pt idx="15">
                  <c:v>NJ</c:v>
                </c:pt>
                <c:pt idx="16">
                  <c:v>WV</c:v>
                </c:pt>
                <c:pt idx="17">
                  <c:v>AL</c:v>
                </c:pt>
                <c:pt idx="18">
                  <c:v>OR</c:v>
                </c:pt>
                <c:pt idx="19">
                  <c:v>AR</c:v>
                </c:pt>
                <c:pt idx="20">
                  <c:v>IN</c:v>
                </c:pt>
                <c:pt idx="21">
                  <c:v>KS</c:v>
                </c:pt>
                <c:pt idx="22">
                  <c:v>ID</c:v>
                </c:pt>
                <c:pt idx="23">
                  <c:v>GA</c:v>
                </c:pt>
                <c:pt idx="24">
                  <c:v>SD</c:v>
                </c:pt>
                <c:pt idx="25">
                  <c:v>IL</c:v>
                </c:pt>
                <c:pt idx="26">
                  <c:v>NE</c:v>
                </c:pt>
                <c:pt idx="27">
                  <c:v>KY</c:v>
                </c:pt>
                <c:pt idx="28">
                  <c:v>HI</c:v>
                </c:pt>
                <c:pt idx="29">
                  <c:v>CA</c:v>
                </c:pt>
                <c:pt idx="30">
                  <c:v>NC</c:v>
                </c:pt>
                <c:pt idx="31">
                  <c:v>MO</c:v>
                </c:pt>
                <c:pt idx="32">
                  <c:v>WY</c:v>
                </c:pt>
                <c:pt idx="33">
                  <c:v>WI</c:v>
                </c:pt>
                <c:pt idx="34">
                  <c:v>ME</c:v>
                </c:pt>
                <c:pt idx="35">
                  <c:v>VA</c:v>
                </c:pt>
                <c:pt idx="36">
                  <c:v>ND</c:v>
                </c:pt>
                <c:pt idx="37">
                  <c:v>WA</c:v>
                </c:pt>
                <c:pt idx="38">
                  <c:v>UT</c:v>
                </c:pt>
                <c:pt idx="39">
                  <c:v>MT</c:v>
                </c:pt>
                <c:pt idx="40">
                  <c:v>CO</c:v>
                </c:pt>
                <c:pt idx="41">
                  <c:v>SC</c:v>
                </c:pt>
                <c:pt idx="42">
                  <c:v>NH</c:v>
                </c:pt>
                <c:pt idx="43">
                  <c:v>NV</c:v>
                </c:pt>
                <c:pt idx="44">
                  <c:v>AK</c:v>
                </c:pt>
                <c:pt idx="45">
                  <c:v>AZ</c:v>
                </c:pt>
                <c:pt idx="46">
                  <c:v>IA</c:v>
                </c:pt>
              </c:strCache>
            </c:strRef>
          </c:cat>
          <c:val>
            <c:numRef>
              <c:f>'1% CAP M'!$C$5:$C$51</c:f>
              <c:numCache>
                <c:formatCode>0.00%</c:formatCode>
                <c:ptCount val="47"/>
                <c:pt idx="0">
                  <c:v>2.1470917702240001E-2</c:v>
                </c:pt>
                <c:pt idx="1">
                  <c:v>2.0067335027530001E-2</c:v>
                </c:pt>
                <c:pt idx="2">
                  <c:v>1.983735463722E-2</c:v>
                </c:pt>
                <c:pt idx="3">
                  <c:v>1.7426363294370001E-2</c:v>
                </c:pt>
                <c:pt idx="4">
                  <c:v>1.6492525875309999E-2</c:v>
                </c:pt>
                <c:pt idx="5">
                  <c:v>1.5132602098669999E-2</c:v>
                </c:pt>
                <c:pt idx="6">
                  <c:v>1.51080960649E-2</c:v>
                </c:pt>
                <c:pt idx="7">
                  <c:v>1.5056516489430001E-2</c:v>
                </c:pt>
                <c:pt idx="8">
                  <c:v>1.468582151048E-2</c:v>
                </c:pt>
                <c:pt idx="9">
                  <c:v>1.433746057543E-2</c:v>
                </c:pt>
                <c:pt idx="10">
                  <c:v>1.4301235909279999E-2</c:v>
                </c:pt>
                <c:pt idx="11">
                  <c:v>1.403961064512E-2</c:v>
                </c:pt>
                <c:pt idx="12">
                  <c:v>1.3744455915390001E-2</c:v>
                </c:pt>
                <c:pt idx="13">
                  <c:v>1.3262387761889999E-2</c:v>
                </c:pt>
                <c:pt idx="14">
                  <c:v>1.299235393748E-2</c:v>
                </c:pt>
                <c:pt idx="15">
                  <c:v>1.259279922549E-2</c:v>
                </c:pt>
                <c:pt idx="16">
                  <c:v>1.2572490706319999E-2</c:v>
                </c:pt>
                <c:pt idx="17">
                  <c:v>1.246417896651E-2</c:v>
                </c:pt>
                <c:pt idx="18">
                  <c:v>1.2135065575960001E-2</c:v>
                </c:pt>
                <c:pt idx="19">
                  <c:v>1.2110298331820001E-2</c:v>
                </c:pt>
                <c:pt idx="20">
                  <c:v>1.208578140134E-2</c:v>
                </c:pt>
                <c:pt idx="21">
                  <c:v>1.1565589861140001E-2</c:v>
                </c:pt>
                <c:pt idx="22">
                  <c:v>1.151216877969E-2</c:v>
                </c:pt>
                <c:pt idx="23">
                  <c:v>1.149276309935E-2</c:v>
                </c:pt>
                <c:pt idx="24">
                  <c:v>1.149185703963E-2</c:v>
                </c:pt>
                <c:pt idx="25">
                  <c:v>1.1183611086620001E-2</c:v>
                </c:pt>
                <c:pt idx="26">
                  <c:v>1.1177720257859999E-2</c:v>
                </c:pt>
                <c:pt idx="27">
                  <c:v>1.1160967208290001E-2</c:v>
                </c:pt>
                <c:pt idx="28">
                  <c:v>1.086910100363E-2</c:v>
                </c:pt>
                <c:pt idx="29">
                  <c:v>1.085589149082E-2</c:v>
                </c:pt>
                <c:pt idx="30">
                  <c:v>1.0766405864E-2</c:v>
                </c:pt>
                <c:pt idx="31">
                  <c:v>1.0578736260869999E-2</c:v>
                </c:pt>
                <c:pt idx="32">
                  <c:v>1.018663875807E-2</c:v>
                </c:pt>
                <c:pt idx="33">
                  <c:v>1.0042904666900001E-2</c:v>
                </c:pt>
                <c:pt idx="34">
                  <c:v>9.9520383693000002E-3</c:v>
                </c:pt>
                <c:pt idx="35">
                  <c:v>9.9059750682800006E-3</c:v>
                </c:pt>
                <c:pt idx="36">
                  <c:v>9.8314848991799993E-3</c:v>
                </c:pt>
                <c:pt idx="37">
                  <c:v>9.7818633941200005E-3</c:v>
                </c:pt>
                <c:pt idx="38">
                  <c:v>9.7743994245700003E-3</c:v>
                </c:pt>
                <c:pt idx="39">
                  <c:v>9.7563493702300004E-3</c:v>
                </c:pt>
                <c:pt idx="40">
                  <c:v>9.1127946356899994E-3</c:v>
                </c:pt>
                <c:pt idx="41">
                  <c:v>9.0666773855599993E-3</c:v>
                </c:pt>
                <c:pt idx="42">
                  <c:v>9.0640309040300009E-3</c:v>
                </c:pt>
                <c:pt idx="43">
                  <c:v>8.8457138425100008E-3</c:v>
                </c:pt>
                <c:pt idx="44">
                  <c:v>8.41300792553E-3</c:v>
                </c:pt>
                <c:pt idx="45">
                  <c:v>8.3020648810699996E-3</c:v>
                </c:pt>
                <c:pt idx="46">
                  <c:v>7.9448966617399995E-3</c:v>
                </c:pt>
              </c:numCache>
            </c:numRef>
          </c:val>
          <c:extLst>
            <c:ext xmlns:c16="http://schemas.microsoft.com/office/drawing/2014/chart" uri="{C3380CC4-5D6E-409C-BE32-E72D297353CC}">
              <c16:uniqueId val="{00000000-9486-432B-B452-0E4C04BDBCA0}"/>
            </c:ext>
          </c:extLst>
        </c:ser>
        <c:dLbls>
          <c:showLegendKey val="0"/>
          <c:showVal val="0"/>
          <c:showCatName val="0"/>
          <c:showSerName val="0"/>
          <c:showPercent val="0"/>
          <c:showBubbleSize val="0"/>
        </c:dLbls>
        <c:gapWidth val="219"/>
        <c:axId val="326823352"/>
        <c:axId val="326824136"/>
      </c:barChart>
      <c:catAx>
        <c:axId val="32682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824136"/>
        <c:crosses val="autoZero"/>
        <c:auto val="1"/>
        <c:lblAlgn val="ctr"/>
        <c:lblOffset val="100"/>
        <c:tickLblSkip val="1"/>
        <c:noMultiLvlLbl val="0"/>
      </c:catAx>
      <c:valAx>
        <c:axId val="326824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823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0.06452</cdr:x>
      <cdr:y>0.59502</cdr:y>
    </cdr:from>
    <cdr:to>
      <cdr:x>0.9892</cdr:x>
      <cdr:y>0.59942</cdr:y>
    </cdr:to>
    <cdr:cxnSp macro="">
      <cdr:nvCxnSpPr>
        <cdr:cNvPr id="2" name="Straight Connector 1">
          <a:extLst xmlns:a="http://schemas.openxmlformats.org/drawingml/2006/main">
            <a:ext uri="{FF2B5EF4-FFF2-40B4-BE49-F238E27FC236}">
              <a16:creationId xmlns:a16="http://schemas.microsoft.com/office/drawing/2014/main" id="{6F8345E1-AC90-44AD-B4D5-B1B714B80EC2}"/>
            </a:ext>
          </a:extLst>
        </cdr:cNvPr>
        <cdr:cNvCxnSpPr/>
      </cdr:nvCxnSpPr>
      <cdr:spPr>
        <a:xfrm xmlns:a="http://schemas.openxmlformats.org/drawingml/2006/main">
          <a:off x="383489" y="1286154"/>
          <a:ext cx="5495925" cy="9525"/>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0.25533</cdr:x>
      <cdr:y>0.30903</cdr:y>
    </cdr:from>
    <cdr:to>
      <cdr:x>0.25642</cdr:x>
      <cdr:y>0.43892</cdr:y>
    </cdr:to>
    <cdr:cxnSp macro="">
      <cdr:nvCxnSpPr>
        <cdr:cNvPr id="4" name="Straight Arrow Connector 3">
          <a:extLst xmlns:a="http://schemas.openxmlformats.org/drawingml/2006/main">
            <a:ext uri="{FF2B5EF4-FFF2-40B4-BE49-F238E27FC236}">
              <a16:creationId xmlns:a16="http://schemas.microsoft.com/office/drawing/2014/main" id="{1639F89D-AA9D-4BCA-98F9-433D92F7FD09}"/>
            </a:ext>
          </a:extLst>
        </cdr:cNvPr>
        <cdr:cNvCxnSpPr/>
      </cdr:nvCxnSpPr>
      <cdr:spPr>
        <a:xfrm xmlns:a="http://schemas.openxmlformats.org/drawingml/2006/main" flipH="1">
          <a:off x="2223333" y="1345659"/>
          <a:ext cx="9427" cy="565609"/>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0.24559</cdr:x>
      <cdr:y>0.92168</cdr:y>
    </cdr:from>
    <cdr:to>
      <cdr:x>0.26724</cdr:x>
      <cdr:y>1</cdr:y>
    </cdr:to>
    <cdr:sp macro="" textlink="">
      <cdr:nvSpPr>
        <cdr:cNvPr id="6" name="Oval 5"/>
        <cdr:cNvSpPr/>
      </cdr:nvSpPr>
      <cdr:spPr>
        <a:xfrm xmlns:a="http://schemas.openxmlformats.org/drawingml/2006/main">
          <a:off x="2138492" y="4013445"/>
          <a:ext cx="188536" cy="341067"/>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0.06655</cdr:x>
      <cdr:y>0.58808</cdr:y>
    </cdr:from>
    <cdr:to>
      <cdr:x>0.99123</cdr:x>
      <cdr:y>0.59248</cdr:y>
    </cdr:to>
    <cdr:cxnSp macro="">
      <cdr:nvCxnSpPr>
        <cdr:cNvPr id="2" name="Straight Connector 1">
          <a:extLst xmlns:a="http://schemas.openxmlformats.org/drawingml/2006/main">
            <a:ext uri="{FF2B5EF4-FFF2-40B4-BE49-F238E27FC236}">
              <a16:creationId xmlns:a16="http://schemas.microsoft.com/office/drawing/2014/main" id="{AD210F7A-A2F6-4E4D-9911-EF0FD6E5C93E}"/>
            </a:ext>
          </a:extLst>
        </cdr:cNvPr>
        <cdr:cNvCxnSpPr/>
      </cdr:nvCxnSpPr>
      <cdr:spPr>
        <a:xfrm xmlns:a="http://schemas.openxmlformats.org/drawingml/2006/main">
          <a:off x="395566" y="1273391"/>
          <a:ext cx="5495925" cy="9525"/>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D07CD-5440-4964-B653-AE3494317F6E}" type="datetimeFigureOut">
              <a:rPr lang="en-US" smtClean="0"/>
              <a:t>9/10/2020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DC2B8A-8F79-4C41-A3A8-3BC28E96988C}" type="slidenum">
              <a:rPr lang="en-US" smtClean="0"/>
              <a:t>‹#›</a:t>
            </a:fld>
            <a:endParaRPr lang="en-US" dirty="0"/>
          </a:p>
        </p:txBody>
      </p:sp>
    </p:spTree>
    <p:extLst>
      <p:ext uri="{BB962C8B-B14F-4D97-AF65-F5344CB8AC3E}">
        <p14:creationId xmlns:p14="http://schemas.microsoft.com/office/powerpoint/2010/main" val="181978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27FCDF-8880-4228-BD53-C50A0707F45E}" type="datetimeFigureOut">
              <a:rPr lang="en-US" smtClean="0"/>
              <a:t>9/10/2020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996FF6-3752-4543-8888-FBD4EA03AFFA}" type="slidenum">
              <a:rPr lang="en-US" smtClean="0"/>
              <a:t>‹#›</a:t>
            </a:fld>
            <a:endParaRPr lang="en-US" dirty="0"/>
          </a:p>
        </p:txBody>
      </p:sp>
    </p:spTree>
    <p:extLst>
      <p:ext uri="{BB962C8B-B14F-4D97-AF65-F5344CB8AC3E}">
        <p14:creationId xmlns:p14="http://schemas.microsoft.com/office/powerpoint/2010/main" val="247664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29057" indent="-280406">
              <a:spcBef>
                <a:spcPct val="30000"/>
              </a:spcBef>
              <a:defRPr sz="1200">
                <a:solidFill>
                  <a:schemeClr val="tx1"/>
                </a:solidFill>
                <a:latin typeface="Calibri" pitchFamily="34" charset="0"/>
                <a:ea typeface="MS PGothic" pitchFamily="34" charset="-128"/>
              </a:defRPr>
            </a:lvl2pPr>
            <a:lvl3pPr marL="1121626" indent="-224325">
              <a:spcBef>
                <a:spcPct val="30000"/>
              </a:spcBef>
              <a:defRPr sz="1200">
                <a:solidFill>
                  <a:schemeClr val="tx1"/>
                </a:solidFill>
                <a:latin typeface="Calibri" pitchFamily="34" charset="0"/>
                <a:ea typeface="MS PGothic" pitchFamily="34" charset="-128"/>
              </a:defRPr>
            </a:lvl3pPr>
            <a:lvl4pPr marL="1570276" indent="-224325">
              <a:spcBef>
                <a:spcPct val="30000"/>
              </a:spcBef>
              <a:defRPr sz="1200">
                <a:solidFill>
                  <a:schemeClr val="tx1"/>
                </a:solidFill>
                <a:latin typeface="Calibri" pitchFamily="34" charset="0"/>
                <a:ea typeface="MS PGothic" pitchFamily="34" charset="-128"/>
              </a:defRPr>
            </a:lvl4pPr>
            <a:lvl5pPr marL="2018927" indent="-224325">
              <a:spcBef>
                <a:spcPct val="30000"/>
              </a:spcBef>
              <a:defRPr sz="1200">
                <a:solidFill>
                  <a:schemeClr val="tx1"/>
                </a:solidFill>
                <a:latin typeface="Calibri" pitchFamily="34" charset="0"/>
                <a:ea typeface="MS PGothic"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A16881-4117-4D63-BA9F-A79D6AE545EE}" type="slidenum">
              <a:rPr lang="en-US" altLang="en-US">
                <a:solidFill>
                  <a:prstClr val="black"/>
                </a:solidFill>
              </a:rPr>
              <a:pPr>
                <a:spcBef>
                  <a:spcPct val="0"/>
                </a:spcBef>
              </a:pPr>
              <a:t>4</a:t>
            </a:fld>
            <a:endParaRPr lang="en-US" altLang="en-US">
              <a:solidFill>
                <a:prstClr val="black"/>
              </a:solidFill>
            </a:endParaRPr>
          </a:p>
        </p:txBody>
      </p:sp>
    </p:spTree>
    <p:extLst>
      <p:ext uri="{BB962C8B-B14F-4D97-AF65-F5344CB8AC3E}">
        <p14:creationId xmlns:p14="http://schemas.microsoft.com/office/powerpoint/2010/main" val="407456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29057" indent="-280406">
              <a:spcBef>
                <a:spcPct val="30000"/>
              </a:spcBef>
              <a:defRPr sz="1200">
                <a:solidFill>
                  <a:schemeClr val="tx1"/>
                </a:solidFill>
                <a:latin typeface="Calibri" pitchFamily="34" charset="0"/>
                <a:ea typeface="MS PGothic" pitchFamily="34" charset="-128"/>
              </a:defRPr>
            </a:lvl2pPr>
            <a:lvl3pPr marL="1121626" indent="-224325">
              <a:spcBef>
                <a:spcPct val="30000"/>
              </a:spcBef>
              <a:defRPr sz="1200">
                <a:solidFill>
                  <a:schemeClr val="tx1"/>
                </a:solidFill>
                <a:latin typeface="Calibri" pitchFamily="34" charset="0"/>
                <a:ea typeface="MS PGothic" pitchFamily="34" charset="-128"/>
              </a:defRPr>
            </a:lvl3pPr>
            <a:lvl4pPr marL="1570276" indent="-224325">
              <a:spcBef>
                <a:spcPct val="30000"/>
              </a:spcBef>
              <a:defRPr sz="1200">
                <a:solidFill>
                  <a:schemeClr val="tx1"/>
                </a:solidFill>
                <a:latin typeface="Calibri" pitchFamily="34" charset="0"/>
                <a:ea typeface="MS PGothic" pitchFamily="34" charset="-128"/>
              </a:defRPr>
            </a:lvl4pPr>
            <a:lvl5pPr marL="2018927" indent="-224325">
              <a:spcBef>
                <a:spcPct val="30000"/>
              </a:spcBef>
              <a:defRPr sz="1200">
                <a:solidFill>
                  <a:schemeClr val="tx1"/>
                </a:solidFill>
                <a:latin typeface="Calibri" pitchFamily="34" charset="0"/>
                <a:ea typeface="MS PGothic"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A16881-4117-4D63-BA9F-A79D6AE545EE}" type="slidenum">
              <a:rPr lang="en-US" altLang="en-US">
                <a:solidFill>
                  <a:prstClr val="black"/>
                </a:solidFill>
              </a:rPr>
              <a:pPr>
                <a:spcBef>
                  <a:spcPct val="0"/>
                </a:spcBef>
              </a:pPr>
              <a:t>5</a:t>
            </a:fld>
            <a:endParaRPr lang="en-US" altLang="en-US">
              <a:solidFill>
                <a:prstClr val="black"/>
              </a:solidFill>
            </a:endParaRPr>
          </a:p>
        </p:txBody>
      </p:sp>
    </p:spTree>
    <p:extLst>
      <p:ext uri="{BB962C8B-B14F-4D97-AF65-F5344CB8AC3E}">
        <p14:creationId xmlns:p14="http://schemas.microsoft.com/office/powerpoint/2010/main" val="133732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D723-8917-45AA-8A12-5A70AA0201F9}" type="slidenum">
              <a:rPr lang="en-US" smtClean="0"/>
              <a:t>18</a:t>
            </a:fld>
            <a:endParaRPr lang="en-US"/>
          </a:p>
        </p:txBody>
      </p:sp>
    </p:spTree>
    <p:extLst>
      <p:ext uri="{BB962C8B-B14F-4D97-AF65-F5344CB8AC3E}">
        <p14:creationId xmlns:p14="http://schemas.microsoft.com/office/powerpoint/2010/main" val="420662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1519" indent="-285080">
              <a:spcBef>
                <a:spcPct val="30000"/>
              </a:spcBef>
              <a:defRPr sz="1200">
                <a:solidFill>
                  <a:schemeClr val="tx1"/>
                </a:solidFill>
                <a:latin typeface="Calibri" pitchFamily="34" charset="0"/>
                <a:ea typeface="MS PGothic" pitchFamily="34" charset="-128"/>
              </a:defRPr>
            </a:lvl2pPr>
            <a:lvl3pPr marL="1141878" indent="-227441">
              <a:spcBef>
                <a:spcPct val="30000"/>
              </a:spcBef>
              <a:defRPr sz="1200">
                <a:solidFill>
                  <a:schemeClr val="tx1"/>
                </a:solidFill>
                <a:latin typeface="Calibri" pitchFamily="34" charset="0"/>
                <a:ea typeface="MS PGothic" pitchFamily="34" charset="-128"/>
              </a:defRPr>
            </a:lvl3pPr>
            <a:lvl4pPr marL="1599875" indent="-227441">
              <a:spcBef>
                <a:spcPct val="30000"/>
              </a:spcBef>
              <a:defRPr sz="1200">
                <a:solidFill>
                  <a:schemeClr val="tx1"/>
                </a:solidFill>
                <a:latin typeface="Calibri" pitchFamily="34" charset="0"/>
                <a:ea typeface="MS PGothic" pitchFamily="34" charset="-128"/>
              </a:defRPr>
            </a:lvl4pPr>
            <a:lvl5pPr marL="2056314" indent="-227441">
              <a:spcBef>
                <a:spcPct val="30000"/>
              </a:spcBef>
              <a:defRPr sz="1200">
                <a:solidFill>
                  <a:schemeClr val="tx1"/>
                </a:solidFill>
                <a:latin typeface="Calibri" pitchFamily="34" charset="0"/>
                <a:ea typeface="MS PGothic" pitchFamily="34" charset="-128"/>
              </a:defRPr>
            </a:lvl5pPr>
            <a:lvl6pPr marL="2504965" indent="-22744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615" indent="-22744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2265" indent="-22744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0916" indent="-22744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94E97D9-E018-4288-A2B5-428169B879CC}" type="slidenum">
              <a:rPr lang="en-US" altLang="en-US">
                <a:solidFill>
                  <a:prstClr val="black"/>
                </a:solidFill>
              </a:rPr>
              <a:pPr>
                <a:spcBef>
                  <a:spcPct val="0"/>
                </a:spcBef>
              </a:pPr>
              <a:t>23</a:t>
            </a:fld>
            <a:endParaRPr lang="en-US" altLang="en-US">
              <a:solidFill>
                <a:prstClr val="black"/>
              </a:solidFill>
            </a:endParaRPr>
          </a:p>
        </p:txBody>
      </p:sp>
    </p:spTree>
    <p:extLst>
      <p:ext uri="{BB962C8B-B14F-4D97-AF65-F5344CB8AC3E}">
        <p14:creationId xmlns:p14="http://schemas.microsoft.com/office/powerpoint/2010/main" val="52431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a:t>
            </a:r>
            <a:r>
              <a:rPr lang="en-US" b="1" dirty="0"/>
              <a:t>U.S. Department of Education’s </a:t>
            </a:r>
            <a:r>
              <a:rPr lang="en-US" dirty="0"/>
              <a:t>letter to Commissioner</a:t>
            </a:r>
            <a:r>
              <a:rPr lang="en-US" baseline="0" dirty="0"/>
              <a:t> Corcoran received on June 4, 2019 – suggestion was made to work on Florida’s definition </a:t>
            </a:r>
            <a:endParaRPr lang="en-US" dirty="0"/>
          </a:p>
        </p:txBody>
      </p:sp>
      <p:sp>
        <p:nvSpPr>
          <p:cNvPr id="4" name="Slide Number Placeholder 3"/>
          <p:cNvSpPr>
            <a:spLocks noGrp="1"/>
          </p:cNvSpPr>
          <p:nvPr>
            <p:ph type="sldNum" sz="quarter" idx="10"/>
          </p:nvPr>
        </p:nvSpPr>
        <p:spPr/>
        <p:txBody>
          <a:bodyPr/>
          <a:lstStyle/>
          <a:p>
            <a:fld id="{48996FF6-3752-4543-8888-FBD4EA03AFFA}" type="slidenum">
              <a:rPr lang="en-US" smtClean="0"/>
              <a:t>43</a:t>
            </a:fld>
            <a:endParaRPr lang="en-US" dirty="0"/>
          </a:p>
        </p:txBody>
      </p:sp>
    </p:spTree>
    <p:extLst>
      <p:ext uri="{BB962C8B-B14F-4D97-AF65-F5344CB8AC3E}">
        <p14:creationId xmlns:p14="http://schemas.microsoft.com/office/powerpoint/2010/main" val="417777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23403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5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F668FB4-B92D-42D9-8108-93B79FA023DC}" type="datetime1">
              <a:rPr lang="en-US" smtClean="0"/>
              <a:t>9/10/2020</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338136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A483A652-F597-4AC0-AC98-9FC0421EBABE}" type="datetime1">
              <a:rPr lang="en-US" smtClean="0"/>
              <a:t>9/10/2020</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113603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BF504B6-F7D0-4D57-B8A5-0757E384AB82}" type="datetime1">
              <a:rPr lang="en-US" smtClean="0"/>
              <a:t>9/10/2020</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50812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57B2B86D-D3EC-4526-98DF-34B75D0BE274}" type="datetime1">
              <a:rPr lang="en-US" smtClean="0"/>
              <a:t>9/10/2020</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3887493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ED79141-ED1E-4B27-8C03-E29A8E75FB18}" type="datetime1">
              <a:rPr lang="en-US" smtClean="0"/>
              <a:t>9/10/2020</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230214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400" b="1" dirty="0">
                <a:solidFill>
                  <a:schemeClr val="bg1"/>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9311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Title 15"/>
          <p:cNvSpPr>
            <a:spLocks noGrp="1"/>
          </p:cNvSpPr>
          <p:nvPr>
            <p:ph type="title"/>
          </p:nvPr>
        </p:nvSpPr>
        <p:spPr>
          <a:xfrm>
            <a:off x="393404" y="304800"/>
            <a:ext cx="6464595" cy="1143000"/>
          </a:xfrm>
          <a:solidFill>
            <a:srgbClr val="262A63"/>
          </a:solidFill>
        </p:spPr>
        <p:txBody>
          <a:bodyPr/>
          <a:lstStyle>
            <a:lvl1pPr>
              <a:defRPr>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691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4958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066800" y="50625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9872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094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3105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l="4782" r="6664"/>
          <a:stretch>
            <a:fillRect/>
          </a:stretch>
        </p:blipFill>
        <p:spPr bwMode="auto">
          <a:xfrm>
            <a:off x="1066800" y="457200"/>
            <a:ext cx="5467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6482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066800" y="52149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242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ectangle 3"/>
          <p:cNvSpPr/>
          <p:nvPr/>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DBAB27"/>
              </a:solidFill>
            </a:endParaRPr>
          </a:p>
        </p:txBody>
      </p:sp>
      <p:sp>
        <p:nvSpPr>
          <p:cNvPr id="6" name="Rectangle 5"/>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DBAB27"/>
              </a:solidFill>
            </a:endParaRPr>
          </a:p>
        </p:txBody>
      </p:sp>
      <p:sp>
        <p:nvSpPr>
          <p:cNvPr id="3" name="Content Placeholder 2"/>
          <p:cNvSpPr>
            <a:spLocks noGrp="1"/>
          </p:cNvSpPr>
          <p:nvPr>
            <p:ph idx="1"/>
          </p:nvPr>
        </p:nvSpPr>
        <p:spPr/>
        <p:txBody>
          <a:bodyPr/>
          <a:lstStyle>
            <a:lvl1pPr marL="342900" indent="-342900">
              <a:buClr>
                <a:srgbClr val="2F3369"/>
              </a:buClr>
              <a:buFont typeface="Wingdings" charset="2"/>
              <a:buChar char="§"/>
              <a:defRPr/>
            </a:lvl1pPr>
            <a:lvl2pPr>
              <a:buClr>
                <a:srgbClr val="262A63"/>
              </a:buClr>
              <a:defRPr/>
            </a:lvl2pPr>
            <a:lvl3pPr>
              <a:buClr>
                <a:srgbClr val="262A63"/>
              </a:buClr>
              <a:defRPr/>
            </a:lvl3pPr>
          </a:lstStyle>
          <a:p>
            <a:pPr lvl="0"/>
            <a:r>
              <a:rPr lang="en-US"/>
              <a:t>Click to edit Master text styles</a:t>
            </a:r>
          </a:p>
          <a:p>
            <a:pPr lvl="1"/>
            <a:r>
              <a:rPr lang="en-US"/>
              <a:t>Second level</a:t>
            </a:r>
          </a:p>
          <a:p>
            <a:pPr lvl="2"/>
            <a:r>
              <a:rPr lang="en-US"/>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2847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DBAB27"/>
              </a:solidFill>
            </a:endParaRPr>
          </a:p>
        </p:txBody>
      </p:sp>
      <p:sp>
        <p:nvSpPr>
          <p:cNvPr id="3" name="Content Placeholder 2"/>
          <p:cNvSpPr>
            <a:spLocks noGrp="1"/>
          </p:cNvSpPr>
          <p:nvPr>
            <p:ph idx="1"/>
          </p:nvPr>
        </p:nvSpPr>
        <p:spPr/>
        <p:txBody>
          <a:bodyPr/>
          <a:lstStyle>
            <a:lvl1pPr marL="342900" indent="-342900">
              <a:buClr>
                <a:srgbClr val="2F3369"/>
              </a:buClr>
              <a:buFont typeface="Wingdings" charset="2"/>
              <a:buChar char="§"/>
              <a:defRPr/>
            </a:lvl1pPr>
            <a:lvl2pPr>
              <a:buClr>
                <a:srgbClr val="262A63"/>
              </a:buClr>
              <a:defRPr/>
            </a:lvl2pPr>
            <a:lvl3pPr>
              <a:buClr>
                <a:srgbClr val="262A63"/>
              </a:buClr>
              <a:defRPr/>
            </a:lvl3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4134731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a:extLst>
              <a:ext uri="{28A0092B-C50C-407E-A947-70E740481C1C}">
                <a14:useLocalDpi xmlns:a14="http://schemas.microsoft.com/office/drawing/2010/main" val="0"/>
              </a:ext>
            </a:extLst>
          </a:blip>
          <a:srcRect b="6813"/>
          <a:stretch>
            <a:fillRect/>
          </a:stretch>
        </p:blipFill>
        <p:spPr bwMode="auto">
          <a:xfrm>
            <a:off x="393700" y="381000"/>
            <a:ext cx="63992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b="6813"/>
          <a:stretch>
            <a:fillRect/>
          </a:stretch>
        </p:blipFill>
        <p:spPr bwMode="auto">
          <a:xfrm>
            <a:off x="393700" y="381000"/>
            <a:ext cx="63992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1416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4" name="Parallelogram 3"/>
          <p:cNvSpPr/>
          <p:nvPr/>
        </p:nvSpPr>
        <p:spPr>
          <a:xfrm flipV="1">
            <a:off x="381000" y="304800"/>
            <a:ext cx="6248400" cy="838200"/>
          </a:xfrm>
          <a:prstGeom prst="parallelogram">
            <a:avLst/>
          </a:prstGeom>
          <a:solidFill>
            <a:schemeClr val="bg1"/>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Parallelogram 4"/>
          <p:cNvSpPr/>
          <p:nvPr userDrawn="1"/>
        </p:nvSpPr>
        <p:spPr>
          <a:xfrm flipV="1">
            <a:off x="381000" y="304800"/>
            <a:ext cx="6248400" cy="838200"/>
          </a:xfrm>
          <a:prstGeom prst="parallelogram">
            <a:avLst/>
          </a:prstGeom>
          <a:solidFill>
            <a:schemeClr val="bg1"/>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Content Placeholder 3"/>
          <p:cNvSpPr>
            <a:spLocks noGrp="1"/>
          </p:cNvSpPr>
          <p:nvPr>
            <p:ph sz="quarter" idx="10"/>
          </p:nvPr>
        </p:nvSpPr>
        <p:spPr>
          <a:xfrm>
            <a:off x="609600" y="1219200"/>
            <a:ext cx="6019800" cy="4495800"/>
          </a:xfrm>
        </p:spPr>
        <p:txBody>
          <a:bodyPr/>
          <a:lstStyle>
            <a:lvl1pPr marL="342900" indent="-342900">
              <a:buClr>
                <a:srgbClr val="2F3369"/>
              </a:buClr>
              <a:buFont typeface="Wingdings" charset="2"/>
              <a:buChar char="§"/>
              <a:defRPr/>
            </a:lvl1pPr>
          </a:lstStyle>
          <a:p>
            <a:pPr lvl="0"/>
            <a:r>
              <a:rPr lang="en-US"/>
              <a:t>Click to edit Master text styles</a:t>
            </a:r>
          </a:p>
        </p:txBody>
      </p:sp>
      <p:sp>
        <p:nvSpPr>
          <p:cNvPr id="25" name="Title 24"/>
          <p:cNvSpPr>
            <a:spLocks noGrp="1"/>
          </p:cNvSpPr>
          <p:nvPr>
            <p:ph type="title"/>
          </p:nvPr>
        </p:nvSpPr>
        <p:spPr>
          <a:xfrm>
            <a:off x="304800" y="304800"/>
            <a:ext cx="6400800" cy="838200"/>
          </a:xfrm>
          <a:ln>
            <a:noFill/>
          </a:ln>
        </p:spPr>
        <p:txBody>
          <a:bodyPr>
            <a:normAutofit/>
          </a:bodyPr>
          <a:lstStyle>
            <a:lvl1pPr algn="ctr">
              <a:defRPr sz="3200">
                <a:solidFill>
                  <a:srgbClr val="262A63"/>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630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pic>
        <p:nvPicPr>
          <p:cNvPr id="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495800"/>
            <a:ext cx="5486400" cy="566738"/>
          </a:xfrm>
        </p:spPr>
        <p:txBody>
          <a:bodyPr anchor="b"/>
          <a:lstStyle>
            <a:lvl1pPr algn="ctr">
              <a:defRPr sz="2400" b="1">
                <a:solidFill>
                  <a:srgbClr val="14112E"/>
                </a:solidFill>
                <a:latin typeface="Trebuchet MS" panose="020B0603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1066800" y="50625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8296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a:extLst>
              <a:ext uri="{28A0092B-C50C-407E-A947-70E740481C1C}">
                <a14:useLocalDpi xmlns:a14="http://schemas.microsoft.com/office/drawing/2010/main" val="0"/>
              </a:ext>
            </a:extLst>
          </a:blip>
          <a:srcRect t="4984" b="4984"/>
          <a:stretch>
            <a:fillRect/>
          </a:stretch>
        </p:blipFill>
        <p:spPr bwMode="auto">
          <a:xfrm>
            <a:off x="381000" y="504825"/>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t="4984" b="4984"/>
          <a:stretch>
            <a:fillRect/>
          </a:stretch>
        </p:blipFill>
        <p:spPr bwMode="auto">
          <a:xfrm>
            <a:off x="381000" y="504825"/>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5371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31479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912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789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92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006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902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399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248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83033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www.fldoe.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30"/>
              </a:rPr>
              <a:t>www.FLDOE.org</a:t>
            </a:r>
            <a:endParaRPr 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userDrawn="1"/>
        </p:nvSpPr>
        <p:spPr bwMode="auto">
          <a:xfrm>
            <a:off x="8388350" y="6323901"/>
            <a:ext cx="67176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94CC807-3F99-4B16-9975-5352AF8F949E}" type="slidenum">
              <a:rPr lang="en-US" altLang="en-US" sz="1600">
                <a:solidFill>
                  <a:srgbClr val="7F7F7F"/>
                </a:solidFill>
              </a:rPr>
              <a:pPr/>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8" r:id="rId7"/>
    <p:sldLayoutId id="2147483680" r:id="rId8"/>
    <p:sldLayoutId id="2147483681" r:id="rId9"/>
    <p:sldLayoutId id="2147483682"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Lst>
  <p:hf sldNum="0" hdr="0" ftr="0" dt="0"/>
  <p:txStyles>
    <p:title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l-alt@piedradat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zoom.us/meeting/register/tJEldOmqrTMuGtKu79AbVR8wxu-uDjFYuqvH"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hyperlink" Target="mailto:FSAAServiceCenter@Cognia.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Laura.bailey@fldoe.org" TargetMode="External"/><Relationship Id="rId2" Type="http://schemas.openxmlformats.org/officeDocument/2006/relationships/hyperlink" Target="mailto:Angela.nathaniel@fldoe.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3108" y="3113589"/>
            <a:ext cx="8177784" cy="1111169"/>
          </a:xfrm>
          <a:solidFill>
            <a:srgbClr val="1F1C52"/>
          </a:solidFill>
        </p:spPr>
        <p:txBody>
          <a:bodyPr>
            <a:normAutofit/>
          </a:bodyPr>
          <a:lstStyle/>
          <a:p>
            <a:pPr>
              <a:defRPr/>
            </a:pPr>
            <a:r>
              <a:rPr lang="en-US" altLang="en-US" sz="4400" dirty="0">
                <a:cs typeface="Arial" charset="0"/>
              </a:rPr>
              <a:t>DAC/AAC Meeting – FSAA Update</a:t>
            </a:r>
          </a:p>
        </p:txBody>
      </p:sp>
      <p:sp>
        <p:nvSpPr>
          <p:cNvPr id="5" name="Subtitle 4"/>
          <p:cNvSpPr>
            <a:spLocks noGrp="1"/>
          </p:cNvSpPr>
          <p:nvPr>
            <p:ph type="subTitle" idx="1"/>
          </p:nvPr>
        </p:nvSpPr>
        <p:spPr/>
        <p:txBody>
          <a:bodyPr/>
          <a:lstStyle/>
          <a:p>
            <a:pPr>
              <a:defRPr/>
            </a:pPr>
            <a:r>
              <a:rPr lang="en-US" sz="3200" dirty="0"/>
              <a:t>Angela Leigh Nathaniel</a:t>
            </a:r>
          </a:p>
          <a:p>
            <a:pPr>
              <a:defRPr/>
            </a:pPr>
            <a:r>
              <a:rPr lang="en-US" sz="3200" dirty="0"/>
              <a:t>September 10, 2020</a:t>
            </a:r>
          </a:p>
        </p:txBody>
      </p:sp>
      <p:sp>
        <p:nvSpPr>
          <p:cNvPr id="7" name="Subtitle 1"/>
          <p:cNvSpPr txBox="1">
            <a:spLocks/>
          </p:cNvSpPr>
          <p:nvPr/>
        </p:nvSpPr>
        <p:spPr bwMode="auto">
          <a:xfrm>
            <a:off x="381000" y="5410200"/>
            <a:ext cx="6400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Clr>
                <a:srgbClr val="262A63"/>
              </a:buClr>
              <a:buFont typeface="Arial" panose="020B0604020202020204" pitchFamily="34" charset="0"/>
              <a:buNone/>
              <a:defRPr sz="2400" kern="1200">
                <a:solidFill>
                  <a:schemeClr val="tx1"/>
                </a:solidFill>
                <a:latin typeface="Calibri" panose="020F0502020204030204" pitchFamily="34" charset="0"/>
                <a:ea typeface="+mn-ea"/>
                <a:cs typeface="+mn-cs"/>
              </a:defRPr>
            </a:lvl1pPr>
            <a:lvl2pPr marL="457200" indent="0" algn="ctr" rtl="0" fontAlgn="base">
              <a:lnSpc>
                <a:spcPct val="90000"/>
              </a:lnSpc>
              <a:spcBef>
                <a:spcPts val="500"/>
              </a:spcBef>
              <a:spcAft>
                <a:spcPct val="0"/>
              </a:spcAft>
              <a:buClr>
                <a:srgbClr val="00689B"/>
              </a:buClr>
              <a:buFont typeface="Arial" panose="020B0604020202020204" pitchFamily="34" charset="0"/>
              <a:buNone/>
              <a:defRPr sz="2000" kern="1200">
                <a:solidFill>
                  <a:schemeClr val="tx1"/>
                </a:solidFill>
                <a:latin typeface="Calibri" panose="020F0502020204030204" pitchFamily="34" charset="0"/>
                <a:ea typeface="+mn-ea"/>
                <a:cs typeface="+mn-cs"/>
              </a:defRPr>
            </a:lvl2pPr>
            <a:lvl3pPr marL="914400" indent="0" algn="ctr" rtl="0" fontAlgn="base">
              <a:lnSpc>
                <a:spcPct val="90000"/>
              </a:lnSpc>
              <a:spcBef>
                <a:spcPts val="500"/>
              </a:spcBef>
              <a:spcAft>
                <a:spcPct val="0"/>
              </a:spcAft>
              <a:buClr>
                <a:srgbClr val="00A88D"/>
              </a:buClr>
              <a:buFont typeface="Arial" panose="020B0604020202020204" pitchFamily="34" charset="0"/>
              <a:buNone/>
              <a:defRPr sz="1800" kern="1200">
                <a:solidFill>
                  <a:schemeClr val="tx1"/>
                </a:solidFill>
                <a:latin typeface="Calibri" panose="020F0502020204030204" pitchFamily="34" charset="0"/>
                <a:ea typeface="+mn-ea"/>
                <a:cs typeface="+mn-cs"/>
              </a:defRPr>
            </a:lvl3pPr>
            <a:lvl4pPr marL="1371600" indent="0" algn="ctr" rtl="0" fontAlgn="base">
              <a:lnSpc>
                <a:spcPct val="90000"/>
              </a:lnSpc>
              <a:spcBef>
                <a:spcPts val="500"/>
              </a:spcBef>
              <a:spcAft>
                <a:spcPct val="0"/>
              </a:spcAft>
              <a:buClr>
                <a:srgbClr val="9CB63C"/>
              </a:buClr>
              <a:buFont typeface="Arial" panose="020B0604020202020204" pitchFamily="34" charset="0"/>
              <a:buNone/>
              <a:defRPr sz="1600" kern="1200">
                <a:solidFill>
                  <a:schemeClr val="tx1"/>
                </a:solidFill>
                <a:latin typeface="Calibri" panose="020F0502020204030204" pitchFamily="34" charset="0"/>
                <a:ea typeface="+mn-ea"/>
                <a:cs typeface="+mn-cs"/>
              </a:defRPr>
            </a:lvl4pPr>
            <a:lvl5pPr marL="1828800" indent="0" algn="ctr" rtl="0" fontAlgn="base">
              <a:lnSpc>
                <a:spcPct val="90000"/>
              </a:lnSpc>
              <a:spcBef>
                <a:spcPts val="500"/>
              </a:spcBef>
              <a:spcAft>
                <a:spcPct val="0"/>
              </a:spcAft>
              <a:buClr>
                <a:srgbClr val="CD9D2C"/>
              </a:buClr>
              <a:buFont typeface="Arial" panose="020B0604020202020204" pitchFamily="34" charset="0"/>
              <a:buNone/>
              <a:defRPr sz="1600" kern="120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dirty="0">
              <a:latin typeface="+mj-lt"/>
            </a:endParaRPr>
          </a:p>
        </p:txBody>
      </p:sp>
    </p:spTree>
    <p:extLst>
      <p:ext uri="{BB962C8B-B14F-4D97-AF65-F5344CB8AC3E}">
        <p14:creationId xmlns:p14="http://schemas.microsoft.com/office/powerpoint/2010/main" val="320714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0225" y="573249"/>
            <a:ext cx="7886700" cy="793750"/>
          </a:xfrm>
        </p:spPr>
        <p:txBody>
          <a:bodyPr/>
          <a:lstStyle/>
          <a:p>
            <a:r>
              <a:rPr lang="en-US" dirty="0">
                <a:latin typeface="+mn-lt"/>
              </a:rPr>
              <a:t>Fall Makeup – Request for Materials</a:t>
            </a:r>
          </a:p>
        </p:txBody>
      </p:sp>
      <p:sp>
        <p:nvSpPr>
          <p:cNvPr id="8" name="Content Placeholder 7"/>
          <p:cNvSpPr>
            <a:spLocks noGrp="1"/>
          </p:cNvSpPr>
          <p:nvPr>
            <p:ph idx="1"/>
          </p:nvPr>
        </p:nvSpPr>
        <p:spPr>
          <a:xfrm>
            <a:off x="651800" y="1906348"/>
            <a:ext cx="7886700" cy="4354753"/>
          </a:xfrm>
        </p:spPr>
        <p:txBody>
          <a:bodyPr/>
          <a:lstStyle/>
          <a:p>
            <a:r>
              <a:rPr lang="en-US" dirty="0"/>
              <a:t>21 districts, 981 tests ordered (increase of 6 districts and 844 tests from 2019)</a:t>
            </a:r>
          </a:p>
          <a:p>
            <a:pPr lvl="1"/>
            <a:r>
              <a:rPr lang="en-US" dirty="0"/>
              <a:t>Grade 10 ELA  (ELA 2): 503 (+444)</a:t>
            </a:r>
          </a:p>
          <a:p>
            <a:pPr lvl="1"/>
            <a:r>
              <a:rPr lang="en-US" dirty="0"/>
              <a:t>Algebra 1: 478</a:t>
            </a:r>
          </a:p>
          <a:p>
            <a:pPr lvl="1"/>
            <a:r>
              <a:rPr lang="en-US" dirty="0"/>
              <a:t>Braille/Tactile: 0</a:t>
            </a:r>
          </a:p>
        </p:txBody>
      </p:sp>
    </p:spTree>
    <p:extLst>
      <p:ext uri="{BB962C8B-B14F-4D97-AF65-F5344CB8AC3E}">
        <p14:creationId xmlns:p14="http://schemas.microsoft.com/office/powerpoint/2010/main" val="26049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225" y="573249"/>
            <a:ext cx="7886700" cy="793750"/>
          </a:xfrm>
        </p:spPr>
        <p:txBody>
          <a:bodyPr/>
          <a:lstStyle/>
          <a:p>
            <a:r>
              <a:rPr lang="en-US" dirty="0">
                <a:latin typeface="+mn-lt"/>
              </a:rPr>
              <a:t>Fall Makeup – Materials</a:t>
            </a:r>
          </a:p>
        </p:txBody>
      </p:sp>
      <p:sp>
        <p:nvSpPr>
          <p:cNvPr id="5" name="Content Placeholder 4"/>
          <p:cNvSpPr>
            <a:spLocks noGrp="1"/>
          </p:cNvSpPr>
          <p:nvPr>
            <p:ph idx="1"/>
          </p:nvPr>
        </p:nvSpPr>
        <p:spPr>
          <a:xfrm>
            <a:off x="651800" y="1906348"/>
            <a:ext cx="7886700" cy="4354753"/>
          </a:xfrm>
        </p:spPr>
        <p:txBody>
          <a:bodyPr/>
          <a:lstStyle/>
          <a:p>
            <a:r>
              <a:rPr lang="en-US" dirty="0"/>
              <a:t>Auxiliary Materials</a:t>
            </a:r>
          </a:p>
          <a:p>
            <a:pPr lvl="1"/>
            <a:r>
              <a:rPr lang="en-US" dirty="0"/>
              <a:t>Not shared</a:t>
            </a:r>
          </a:p>
          <a:p>
            <a:pPr lvl="1"/>
            <a:r>
              <a:rPr lang="en-US" dirty="0"/>
              <a:t>Test booklet and auxiliary materials for each content area being assessed will be shrink-wrapped together as a set – same security number on all barcoded materials</a:t>
            </a:r>
          </a:p>
          <a:p>
            <a:pPr lvl="1"/>
            <a:r>
              <a:rPr lang="en-US" dirty="0"/>
              <a:t>Kitted at the school level</a:t>
            </a:r>
          </a:p>
        </p:txBody>
      </p:sp>
    </p:spTree>
    <p:extLst>
      <p:ext uri="{BB962C8B-B14F-4D97-AF65-F5344CB8AC3E}">
        <p14:creationId xmlns:p14="http://schemas.microsoft.com/office/powerpoint/2010/main" val="34104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800" y="573246"/>
            <a:ext cx="7886700" cy="793750"/>
          </a:xfrm>
        </p:spPr>
        <p:txBody>
          <a:bodyPr/>
          <a:lstStyle/>
          <a:p>
            <a:r>
              <a:rPr lang="en-US" dirty="0">
                <a:latin typeface="+mn-lt"/>
              </a:rPr>
              <a:t>Fall Makeup – Materials</a:t>
            </a:r>
          </a:p>
        </p:txBody>
      </p:sp>
      <p:sp>
        <p:nvSpPr>
          <p:cNvPr id="5" name="Content Placeholder 4"/>
          <p:cNvSpPr>
            <a:spLocks noGrp="1"/>
          </p:cNvSpPr>
          <p:nvPr>
            <p:ph idx="1"/>
          </p:nvPr>
        </p:nvSpPr>
        <p:spPr>
          <a:xfrm>
            <a:off x="651800" y="1906348"/>
            <a:ext cx="7886700" cy="4354753"/>
          </a:xfrm>
        </p:spPr>
        <p:txBody>
          <a:bodyPr/>
          <a:lstStyle/>
          <a:p>
            <a:r>
              <a:rPr lang="en-US" dirty="0"/>
              <a:t>Auxiliary Materials</a:t>
            </a:r>
          </a:p>
          <a:p>
            <a:pPr lvl="1"/>
            <a:r>
              <a:rPr lang="en-US" dirty="0"/>
              <a:t>Materials that were ordered during the window will have a label with district, school, content area, and package contents on the front of the kits. </a:t>
            </a:r>
          </a:p>
          <a:p>
            <a:pPr lvl="1"/>
            <a:r>
              <a:rPr lang="en-US" dirty="0"/>
              <a:t>For subsequent orders made after the window closes, the label will only include content area and package contents.</a:t>
            </a:r>
          </a:p>
        </p:txBody>
      </p:sp>
    </p:spTree>
    <p:extLst>
      <p:ext uri="{BB962C8B-B14F-4D97-AF65-F5344CB8AC3E}">
        <p14:creationId xmlns:p14="http://schemas.microsoft.com/office/powerpoint/2010/main" val="42937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800" y="573245"/>
            <a:ext cx="7886700" cy="793750"/>
          </a:xfrm>
        </p:spPr>
        <p:txBody>
          <a:bodyPr/>
          <a:lstStyle/>
          <a:p>
            <a:r>
              <a:rPr lang="en-US" dirty="0">
                <a:latin typeface="+mn-lt"/>
              </a:rPr>
              <a:t>Fall Makeup – Materials</a:t>
            </a:r>
          </a:p>
        </p:txBody>
      </p:sp>
      <p:sp>
        <p:nvSpPr>
          <p:cNvPr id="5" name="Content Placeholder 4"/>
          <p:cNvSpPr>
            <a:spLocks noGrp="1"/>
          </p:cNvSpPr>
          <p:nvPr>
            <p:ph idx="1"/>
          </p:nvPr>
        </p:nvSpPr>
        <p:spPr>
          <a:xfrm>
            <a:off x="651800" y="1906348"/>
            <a:ext cx="7886700" cy="4354753"/>
          </a:xfrm>
        </p:spPr>
        <p:txBody>
          <a:bodyPr/>
          <a:lstStyle/>
          <a:p>
            <a:r>
              <a:rPr lang="en-US" dirty="0"/>
              <a:t>Auxiliary Materials</a:t>
            </a:r>
          </a:p>
          <a:p>
            <a:pPr lvl="1"/>
            <a:r>
              <a:rPr lang="en-US" dirty="0"/>
              <a:t>Districts will receive the following from Piedra Data Services:</a:t>
            </a:r>
          </a:p>
          <a:p>
            <a:pPr lvl="2"/>
            <a:r>
              <a:rPr lang="en-US" dirty="0"/>
              <a:t>1 district administration and return materials kit (including 1 copy of the </a:t>
            </a:r>
            <a:r>
              <a:rPr lang="en-US" i="1" dirty="0"/>
              <a:t>Procedural Manual</a:t>
            </a:r>
            <a:r>
              <a:rPr lang="en-US" dirty="0"/>
              <a:t>), </a:t>
            </a:r>
          </a:p>
          <a:p>
            <a:pPr lvl="2"/>
            <a:r>
              <a:rPr lang="en-US" dirty="0"/>
              <a:t>1 school administration and return materials envelope for each school, </a:t>
            </a:r>
          </a:p>
          <a:p>
            <a:pPr lvl="2"/>
            <a:r>
              <a:rPr lang="en-US" dirty="0"/>
              <a:t>and shrink-wrapped test material sets.</a:t>
            </a:r>
          </a:p>
        </p:txBody>
      </p:sp>
    </p:spTree>
    <p:extLst>
      <p:ext uri="{BB962C8B-B14F-4D97-AF65-F5344CB8AC3E}">
        <p14:creationId xmlns:p14="http://schemas.microsoft.com/office/powerpoint/2010/main" val="84838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375" y="573249"/>
            <a:ext cx="7886700" cy="793750"/>
          </a:xfrm>
        </p:spPr>
        <p:txBody>
          <a:bodyPr/>
          <a:lstStyle/>
          <a:p>
            <a:r>
              <a:rPr lang="en-US" dirty="0">
                <a:latin typeface="+mn-lt"/>
              </a:rPr>
              <a:t>Fall Makeup – Materials</a:t>
            </a:r>
          </a:p>
        </p:txBody>
      </p:sp>
      <p:sp>
        <p:nvSpPr>
          <p:cNvPr id="5" name="Content Placeholder 4"/>
          <p:cNvSpPr>
            <a:spLocks noGrp="1"/>
          </p:cNvSpPr>
          <p:nvPr>
            <p:ph idx="1"/>
          </p:nvPr>
        </p:nvSpPr>
        <p:spPr>
          <a:xfrm>
            <a:off x="651800" y="1906348"/>
            <a:ext cx="7886700" cy="4354753"/>
          </a:xfrm>
        </p:spPr>
        <p:txBody>
          <a:bodyPr/>
          <a:lstStyle/>
          <a:p>
            <a:r>
              <a:rPr lang="en-US" dirty="0"/>
              <a:t>Auxiliary Materials</a:t>
            </a:r>
          </a:p>
          <a:p>
            <a:pPr lvl="1"/>
            <a:r>
              <a:rPr lang="en-US" dirty="0"/>
              <a:t>Distribution of materials should be handled like other administrations.</a:t>
            </a:r>
          </a:p>
          <a:p>
            <a:pPr lvl="1"/>
            <a:r>
              <a:rPr lang="en-US" dirty="0"/>
              <a:t>There will be no online system for ordering additional materials. To place an order, districts should contact Piedra Data Services by phone (305-254-9986) or e-mail (</a:t>
            </a:r>
            <a:r>
              <a:rPr lang="en-US" u="sng" dirty="0">
                <a:hlinkClick r:id="rId2"/>
              </a:rPr>
              <a:t>fl-alt@piedradata.com</a:t>
            </a:r>
            <a:r>
              <a:rPr lang="en-US" dirty="0"/>
              <a:t>).</a:t>
            </a:r>
          </a:p>
          <a:p>
            <a:pPr lvl="1"/>
            <a:endParaRPr lang="en-US" dirty="0"/>
          </a:p>
        </p:txBody>
      </p:sp>
    </p:spTree>
    <p:extLst>
      <p:ext uri="{BB962C8B-B14F-4D97-AF65-F5344CB8AC3E}">
        <p14:creationId xmlns:p14="http://schemas.microsoft.com/office/powerpoint/2010/main" val="104422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375" y="561672"/>
            <a:ext cx="7886700" cy="793750"/>
          </a:xfrm>
        </p:spPr>
        <p:txBody>
          <a:bodyPr/>
          <a:lstStyle/>
          <a:p>
            <a:r>
              <a:rPr lang="en-US" dirty="0">
                <a:latin typeface="+mn-lt"/>
              </a:rPr>
              <a:t>Fall Makeup – Resources</a:t>
            </a:r>
          </a:p>
        </p:txBody>
      </p:sp>
      <p:sp>
        <p:nvSpPr>
          <p:cNvPr id="5" name="Content Placeholder 4"/>
          <p:cNvSpPr>
            <a:spLocks noGrp="1"/>
          </p:cNvSpPr>
          <p:nvPr>
            <p:ph idx="1"/>
          </p:nvPr>
        </p:nvSpPr>
        <p:spPr>
          <a:xfrm>
            <a:off x="663375" y="1906348"/>
            <a:ext cx="7886700" cy="4354753"/>
          </a:xfrm>
        </p:spPr>
        <p:txBody>
          <a:bodyPr/>
          <a:lstStyle/>
          <a:p>
            <a:r>
              <a:rPr lang="en-US" dirty="0"/>
              <a:t>Performance Task Fall Makeup</a:t>
            </a:r>
          </a:p>
          <a:p>
            <a:pPr lvl="1"/>
            <a:r>
              <a:rPr lang="en-US" dirty="0"/>
              <a:t>Training materials and resources are available on the FSAA Portal under the Fall Makeup tab.</a:t>
            </a:r>
          </a:p>
        </p:txBody>
      </p:sp>
      <p:grpSp>
        <p:nvGrpSpPr>
          <p:cNvPr id="8" name="Group 7">
            <a:extLst>
              <a:ext uri="{FF2B5EF4-FFF2-40B4-BE49-F238E27FC236}">
                <a16:creationId xmlns:a16="http://schemas.microsoft.com/office/drawing/2014/main" id="{79433F39-C41A-4228-AC2D-B329D195FB02}"/>
              </a:ext>
            </a:extLst>
          </p:cNvPr>
          <p:cNvGrpSpPr/>
          <p:nvPr/>
        </p:nvGrpSpPr>
        <p:grpSpPr>
          <a:xfrm>
            <a:off x="162046" y="3035901"/>
            <a:ext cx="8981954" cy="3291151"/>
            <a:chOff x="162046" y="3035901"/>
            <a:chExt cx="8981954" cy="3291151"/>
          </a:xfrm>
        </p:grpSpPr>
        <p:pic>
          <p:nvPicPr>
            <p:cNvPr id="2" name="Picture 1"/>
            <p:cNvPicPr>
              <a:picLocks noChangeAspect="1"/>
            </p:cNvPicPr>
            <p:nvPr/>
          </p:nvPicPr>
          <p:blipFill rotWithShape="1">
            <a:blip r:embed="rId2"/>
            <a:srcRect t="13886" b="33428"/>
            <a:stretch/>
          </p:blipFill>
          <p:spPr>
            <a:xfrm>
              <a:off x="1027215" y="3694211"/>
              <a:ext cx="7495903" cy="2632841"/>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C7E47296-309B-4A18-83F7-6124686A4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46" y="3291992"/>
              <a:ext cx="8981954" cy="1384180"/>
            </a:xfrm>
            <a:prstGeom prst="rect">
              <a:avLst/>
            </a:prstGeom>
          </p:spPr>
        </p:pic>
        <p:sp>
          <p:nvSpPr>
            <p:cNvPr id="3" name="Left Arrow 2"/>
            <p:cNvSpPr/>
            <p:nvPr/>
          </p:nvSpPr>
          <p:spPr>
            <a:xfrm rot="19956229">
              <a:off x="7119769" y="3035901"/>
              <a:ext cx="1447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7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p:txBody>
          <a:bodyPr>
            <a:normAutofit/>
          </a:bodyPr>
          <a:lstStyle/>
          <a:p>
            <a:pPr eaLnBrk="1" hangingPunct="1"/>
            <a:r>
              <a:rPr lang="en-US" altLang="en-US" dirty="0">
                <a:latin typeface="+mn-lt"/>
                <a:cs typeface="Arial" charset="0"/>
              </a:rPr>
              <a:t>Online Management System</a:t>
            </a:r>
          </a:p>
        </p:txBody>
      </p:sp>
    </p:spTree>
    <p:extLst>
      <p:ext uri="{BB962C8B-B14F-4D97-AF65-F5344CB8AC3E}">
        <p14:creationId xmlns:p14="http://schemas.microsoft.com/office/powerpoint/2010/main" val="159418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2"/>
          <p:cNvSpPr>
            <a:spLocks noGrp="1"/>
          </p:cNvSpPr>
          <p:nvPr>
            <p:ph type="title"/>
          </p:nvPr>
        </p:nvSpPr>
        <p:spPr>
          <a:xfrm>
            <a:off x="651800" y="561674"/>
            <a:ext cx="7886700" cy="793750"/>
          </a:xfrm>
        </p:spPr>
        <p:txBody>
          <a:bodyPr/>
          <a:lstStyle/>
          <a:p>
            <a:pPr eaLnBrk="1" hangingPunct="1"/>
            <a:r>
              <a:rPr lang="en-US" altLang="en-US" dirty="0">
                <a:latin typeface="+mn-lt"/>
                <a:cs typeface="Arial" charset="0"/>
              </a:rPr>
              <a:t>Online Management System</a:t>
            </a:r>
          </a:p>
        </p:txBody>
      </p:sp>
      <p:sp>
        <p:nvSpPr>
          <p:cNvPr id="38914" name="Content Placeholder 2"/>
          <p:cNvSpPr>
            <a:spLocks noGrp="1"/>
          </p:cNvSpPr>
          <p:nvPr>
            <p:ph idx="1"/>
          </p:nvPr>
        </p:nvSpPr>
        <p:spPr>
          <a:xfrm>
            <a:off x="663375" y="1906348"/>
            <a:ext cx="7886700" cy="4354753"/>
          </a:xfrm>
        </p:spPr>
        <p:txBody>
          <a:bodyPr/>
          <a:lstStyle/>
          <a:p>
            <a:pPr eaLnBrk="1" hangingPunct="1"/>
            <a:r>
              <a:rPr lang="en-US" altLang="en-US" dirty="0"/>
              <a:t>Window </a:t>
            </a:r>
          </a:p>
          <a:p>
            <a:pPr lvl="1" eaLnBrk="1" hangingPunct="1"/>
            <a:r>
              <a:rPr lang="en-US" altLang="en-US" dirty="0"/>
              <a:t>September 21–November 4, 2020 </a:t>
            </a:r>
          </a:p>
          <a:p>
            <a:pPr eaLnBrk="1" hangingPunct="1"/>
            <a:r>
              <a:rPr lang="en-US" altLang="en-US" dirty="0">
                <a:cs typeface="Arial" charset="0"/>
              </a:rPr>
              <a:t>Preordering Materials</a:t>
            </a:r>
            <a:endParaRPr lang="en-US" altLang="en-US" dirty="0"/>
          </a:p>
          <a:p>
            <a:pPr lvl="1" eaLnBrk="1" hangingPunct="1"/>
            <a:r>
              <a:rPr lang="en-US" altLang="en-US" dirty="0"/>
              <a:t>Braille/Tactile Graphics</a:t>
            </a:r>
          </a:p>
          <a:p>
            <a:pPr marL="1085850" lvl="1" indent="-342900" eaLnBrk="1" hangingPunct="1">
              <a:buFont typeface="Arial" panose="020B0604020202020204" pitchFamily="34" charset="0"/>
              <a:buChar char="•"/>
            </a:pPr>
            <a:r>
              <a:rPr lang="en-US" altLang="en-US" dirty="0"/>
              <a:t>All grades, content areas, and EOCs available in UEB only</a:t>
            </a:r>
          </a:p>
          <a:p>
            <a:pPr marL="1085850" lvl="1" indent="-342900" eaLnBrk="1" hangingPunct="1">
              <a:buFont typeface="Arial" panose="020B0604020202020204" pitchFamily="34" charset="0"/>
              <a:buChar char="•"/>
            </a:pPr>
            <a:r>
              <a:rPr lang="en-US" altLang="en-US" dirty="0"/>
              <a:t>Indicate contracted or uncontracted</a:t>
            </a:r>
          </a:p>
        </p:txBody>
      </p:sp>
    </p:spTree>
    <p:extLst>
      <p:ext uri="{BB962C8B-B14F-4D97-AF65-F5344CB8AC3E}">
        <p14:creationId xmlns:p14="http://schemas.microsoft.com/office/powerpoint/2010/main" val="272080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a:xfrm>
            <a:off x="663375" y="561674"/>
            <a:ext cx="7886700" cy="793750"/>
          </a:xfrm>
        </p:spPr>
        <p:txBody>
          <a:bodyPr/>
          <a:lstStyle/>
          <a:p>
            <a:pPr eaLnBrk="1" hangingPunct="1"/>
            <a:r>
              <a:rPr lang="en-US" altLang="en-US" dirty="0">
                <a:latin typeface="+mn-lt"/>
                <a:cs typeface="Arial" charset="0"/>
              </a:rPr>
              <a:t>Online Management System</a:t>
            </a:r>
          </a:p>
        </p:txBody>
      </p:sp>
      <p:sp>
        <p:nvSpPr>
          <p:cNvPr id="39938" name="Content Placeholder 2"/>
          <p:cNvSpPr>
            <a:spLocks noGrp="1"/>
          </p:cNvSpPr>
          <p:nvPr>
            <p:ph idx="1"/>
          </p:nvPr>
        </p:nvSpPr>
        <p:spPr>
          <a:xfrm>
            <a:off x="651800" y="1906348"/>
            <a:ext cx="7886700" cy="4354753"/>
          </a:xfrm>
        </p:spPr>
        <p:txBody>
          <a:bodyPr/>
          <a:lstStyle/>
          <a:p>
            <a:pPr eaLnBrk="1" hangingPunct="1"/>
            <a:r>
              <a:rPr lang="en-US" altLang="en-US" dirty="0">
                <a:cs typeface="Arial" charset="0"/>
              </a:rPr>
              <a:t>Ordering Materials (Cont’d)</a:t>
            </a:r>
          </a:p>
          <a:p>
            <a:pPr lvl="1" eaLnBrk="1" hangingPunct="1"/>
            <a:r>
              <a:rPr lang="en-US" altLang="en-US" dirty="0"/>
              <a:t>One-Sided Response Booklets</a:t>
            </a:r>
          </a:p>
          <a:p>
            <a:pPr lvl="1" eaLnBrk="1" hangingPunct="1"/>
            <a:r>
              <a:rPr lang="en-US" altLang="en-US" dirty="0"/>
              <a:t>EOC Assessments – Early, valid, and reliable counts</a:t>
            </a:r>
          </a:p>
          <a:p>
            <a:pPr lvl="2" eaLnBrk="1" hangingPunct="1"/>
            <a:r>
              <a:rPr lang="en-US" altLang="en-US" dirty="0"/>
              <a:t>Materials for students completing courses with EOCs in 2020 MUST be ordered using the Online Management System (e.g., Access Algebra 1B).</a:t>
            </a:r>
          </a:p>
          <a:p>
            <a:pPr lvl="2" eaLnBrk="1" hangingPunct="1"/>
            <a:r>
              <a:rPr lang="en-US" altLang="en-US" dirty="0"/>
              <a:t>EOCs are ordered by school.</a:t>
            </a:r>
          </a:p>
          <a:p>
            <a:pPr lvl="2" eaLnBrk="1" hangingPunct="1"/>
            <a:r>
              <a:rPr lang="en-US" altLang="en-US" dirty="0"/>
              <a:t>Indicate the course name and the number of students taking the EOC.</a:t>
            </a:r>
          </a:p>
          <a:p>
            <a:pPr lvl="2" eaLnBrk="1" hangingPunct="1"/>
            <a:endParaRPr lang="en-US" altLang="en-US" dirty="0"/>
          </a:p>
        </p:txBody>
      </p:sp>
    </p:spTree>
    <p:extLst>
      <p:ext uri="{BB962C8B-B14F-4D97-AF65-F5344CB8AC3E}">
        <p14:creationId xmlns:p14="http://schemas.microsoft.com/office/powerpoint/2010/main" val="216405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a:xfrm>
            <a:off x="663375" y="550097"/>
            <a:ext cx="7886700" cy="793750"/>
          </a:xfrm>
        </p:spPr>
        <p:txBody>
          <a:bodyPr/>
          <a:lstStyle/>
          <a:p>
            <a:pPr eaLnBrk="1" hangingPunct="1"/>
            <a:r>
              <a:rPr lang="en-US" altLang="en-US" dirty="0">
                <a:latin typeface="+mn-lt"/>
                <a:cs typeface="Arial" charset="0"/>
              </a:rPr>
              <a:t>Online Management System</a:t>
            </a:r>
          </a:p>
        </p:txBody>
      </p:sp>
      <p:sp>
        <p:nvSpPr>
          <p:cNvPr id="41986" name="Content Placeholder 2"/>
          <p:cNvSpPr>
            <a:spLocks noGrp="1"/>
          </p:cNvSpPr>
          <p:nvPr>
            <p:ph idx="1"/>
          </p:nvPr>
        </p:nvSpPr>
        <p:spPr>
          <a:xfrm>
            <a:off x="674950" y="1929496"/>
            <a:ext cx="7886700" cy="4354753"/>
          </a:xfrm>
        </p:spPr>
        <p:txBody>
          <a:bodyPr/>
          <a:lstStyle/>
          <a:p>
            <a:pPr eaLnBrk="1" hangingPunct="1"/>
            <a:r>
              <a:rPr lang="en-US" altLang="en-US" dirty="0"/>
              <a:t>Verification System</a:t>
            </a:r>
          </a:p>
          <a:p>
            <a:pPr lvl="1" eaLnBrk="1" hangingPunct="1"/>
            <a:r>
              <a:rPr lang="en-US" altLang="en-US" dirty="0"/>
              <a:t>Must have the student’s FLEID to edit or add students in the system</a:t>
            </a:r>
            <a:r>
              <a:rPr lang="en-US" altLang="en-US" dirty="0">
                <a:solidFill>
                  <a:srgbClr val="FF0000"/>
                </a:solidFill>
              </a:rPr>
              <a:t> </a:t>
            </a:r>
            <a:endParaRPr lang="en-US" altLang="en-US" dirty="0"/>
          </a:p>
          <a:p>
            <a:pPr lvl="1" eaLnBrk="1" hangingPunct="1"/>
            <a:r>
              <a:rPr lang="en-US" altLang="en-US" dirty="0"/>
              <a:t>Verify survey 2 student demographic information (December 2020)</a:t>
            </a:r>
          </a:p>
          <a:p>
            <a:pPr lvl="1" eaLnBrk="1" hangingPunct="1"/>
            <a:r>
              <a:rPr lang="en-US" altLang="en-US" dirty="0"/>
              <a:t>View/edit shipping contact information</a:t>
            </a:r>
          </a:p>
        </p:txBody>
      </p:sp>
    </p:spTree>
    <p:extLst>
      <p:ext uri="{BB962C8B-B14F-4D97-AF65-F5344CB8AC3E}">
        <p14:creationId xmlns:p14="http://schemas.microsoft.com/office/powerpoint/2010/main" val="25231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800" y="573249"/>
            <a:ext cx="7886700" cy="793750"/>
          </a:xfrm>
        </p:spPr>
        <p:txBody>
          <a:bodyPr/>
          <a:lstStyle/>
          <a:p>
            <a:r>
              <a:rPr lang="en-US" dirty="0">
                <a:solidFill>
                  <a:srgbClr val="1F1C52"/>
                </a:solidFill>
              </a:rPr>
              <a:t>Agenda</a:t>
            </a:r>
          </a:p>
        </p:txBody>
      </p:sp>
      <p:sp>
        <p:nvSpPr>
          <p:cNvPr id="29698" name="Content Placeholder 1"/>
          <p:cNvSpPr>
            <a:spLocks noGrp="1"/>
          </p:cNvSpPr>
          <p:nvPr>
            <p:ph idx="1"/>
          </p:nvPr>
        </p:nvSpPr>
        <p:spPr>
          <a:xfrm>
            <a:off x="628650" y="1605398"/>
            <a:ext cx="7886700" cy="4354753"/>
          </a:xfrm>
        </p:spPr>
        <p:txBody>
          <a:bodyPr/>
          <a:lstStyle/>
          <a:p>
            <a:pPr marL="228600" lvl="1">
              <a:buClr>
                <a:srgbClr val="2F3369"/>
              </a:buClr>
              <a:defRPr/>
            </a:pPr>
            <a:r>
              <a:rPr lang="en-US" altLang="en-US" sz="2000" dirty="0"/>
              <a:t>Important Dates</a:t>
            </a:r>
          </a:p>
          <a:p>
            <a:pPr>
              <a:defRPr/>
            </a:pPr>
            <a:r>
              <a:rPr lang="en-US" altLang="en-US" sz="2000" dirty="0"/>
              <a:t>What’s New in 2021</a:t>
            </a:r>
          </a:p>
          <a:p>
            <a:pPr lvl="1">
              <a:defRPr/>
            </a:pPr>
            <a:r>
              <a:rPr lang="en-US" altLang="en-US" sz="1600" dirty="0"/>
              <a:t>Change  the Online System</a:t>
            </a:r>
          </a:p>
          <a:p>
            <a:pPr>
              <a:defRPr/>
            </a:pPr>
            <a:r>
              <a:rPr lang="en-US" altLang="en-US" sz="2000" dirty="0"/>
              <a:t>2020 Fall Makeup</a:t>
            </a:r>
          </a:p>
          <a:p>
            <a:pPr>
              <a:defRPr/>
            </a:pPr>
            <a:r>
              <a:rPr lang="en-US" altLang="en-US" sz="2000" dirty="0"/>
              <a:t>Test Security</a:t>
            </a:r>
          </a:p>
          <a:p>
            <a:pPr>
              <a:defRPr/>
            </a:pPr>
            <a:r>
              <a:rPr lang="en-US" altLang="en-US" sz="2000" dirty="0"/>
              <a:t>FSAA 2020 Q&amp;A</a:t>
            </a:r>
          </a:p>
          <a:p>
            <a:pPr>
              <a:defRPr/>
            </a:pPr>
            <a:r>
              <a:rPr lang="en-US" altLang="en-US" sz="2000" dirty="0"/>
              <a:t>Block Scheduling</a:t>
            </a:r>
          </a:p>
          <a:p>
            <a:pPr>
              <a:defRPr/>
            </a:pPr>
            <a:r>
              <a:rPr lang="en-US" altLang="en-US" sz="2000" dirty="0"/>
              <a:t>Monitoring 1% Compliance</a:t>
            </a:r>
            <a:endParaRPr lang="en-US" altLang="en-US" sz="2800" dirty="0"/>
          </a:p>
          <a:p>
            <a:pPr>
              <a:defRPr/>
            </a:pPr>
            <a:r>
              <a:rPr lang="en-US" altLang="en-US" sz="2000" dirty="0"/>
              <a:t>Service Center</a:t>
            </a:r>
          </a:p>
          <a:p>
            <a:pPr>
              <a:defRPr/>
            </a:pPr>
            <a:r>
              <a:rPr lang="en-US" altLang="en-US" sz="2000" dirty="0"/>
              <a:t>Questions</a:t>
            </a:r>
          </a:p>
          <a:p>
            <a:pPr eaLnBrk="1" hangingPunct="1">
              <a:defRPr/>
            </a:pPr>
            <a:endParaRPr lang="en-US" altLang="en-US" sz="2400" dirty="0">
              <a:latin typeface="Trebuchet MS" pitchFamily="34" charset="0"/>
            </a:endParaRPr>
          </a:p>
        </p:txBody>
      </p:sp>
    </p:spTree>
    <p:extLst>
      <p:ext uri="{BB962C8B-B14F-4D97-AF65-F5344CB8AC3E}">
        <p14:creationId xmlns:p14="http://schemas.microsoft.com/office/powerpoint/2010/main" val="382139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a:xfrm>
            <a:off x="674950" y="550099"/>
            <a:ext cx="7886700" cy="793750"/>
          </a:xfrm>
        </p:spPr>
        <p:txBody>
          <a:bodyPr/>
          <a:lstStyle/>
          <a:p>
            <a:pPr eaLnBrk="1" hangingPunct="1"/>
            <a:r>
              <a:rPr lang="en-US" altLang="en-US" dirty="0">
                <a:latin typeface="+mn-lt"/>
                <a:cs typeface="Arial" charset="0"/>
              </a:rPr>
              <a:t>Online Management System</a:t>
            </a:r>
          </a:p>
        </p:txBody>
      </p:sp>
      <p:sp>
        <p:nvSpPr>
          <p:cNvPr id="4" name="Content Placeholder 2"/>
          <p:cNvSpPr>
            <a:spLocks noGrp="1"/>
          </p:cNvSpPr>
          <p:nvPr>
            <p:ph idx="1"/>
          </p:nvPr>
        </p:nvSpPr>
        <p:spPr>
          <a:xfrm>
            <a:off x="674950" y="1917923"/>
            <a:ext cx="7886700" cy="4354753"/>
          </a:xfrm>
        </p:spPr>
        <p:txBody>
          <a:bodyPr/>
          <a:lstStyle/>
          <a:p>
            <a:pPr eaLnBrk="1" hangingPunct="1">
              <a:defRPr/>
            </a:pPr>
            <a:r>
              <a:rPr lang="en-US" dirty="0">
                <a:solidFill>
                  <a:prstClr val="black"/>
                </a:solidFill>
              </a:rPr>
              <a:t>Verification System (Cont’d)</a:t>
            </a:r>
          </a:p>
          <a:p>
            <a:pPr lvl="1" eaLnBrk="1" hangingPunct="1">
              <a:defRPr/>
            </a:pPr>
            <a:r>
              <a:rPr lang="en-US" dirty="0"/>
              <a:t>Add additional students </a:t>
            </a:r>
          </a:p>
          <a:p>
            <a:pPr lvl="2" eaLnBrk="1" hangingPunct="1">
              <a:defRPr/>
            </a:pPr>
            <a:r>
              <a:rPr lang="en-US" dirty="0"/>
              <a:t>Grades 3–10: Required</a:t>
            </a:r>
          </a:p>
          <a:p>
            <a:pPr lvl="2" eaLnBrk="1" hangingPunct="1">
              <a:defRPr/>
            </a:pPr>
            <a:r>
              <a:rPr lang="en-US" dirty="0"/>
              <a:t>Grades 11 &amp; 12: Optional*</a:t>
            </a:r>
            <a:endParaRPr lang="en-US" dirty="0">
              <a:solidFill>
                <a:srgbClr val="FF0000"/>
              </a:solidFill>
            </a:endParaRPr>
          </a:p>
          <a:p>
            <a:pPr lvl="1" eaLnBrk="1" hangingPunct="1">
              <a:defRPr/>
            </a:pPr>
            <a:r>
              <a:rPr lang="en-US" dirty="0"/>
              <a:t>Order additional test materials (Available beginning February 2021)</a:t>
            </a:r>
          </a:p>
          <a:p>
            <a:pPr lvl="1" eaLnBrk="1" hangingPunct="1">
              <a:defRPr/>
            </a:pPr>
            <a:r>
              <a:rPr lang="en-US" dirty="0"/>
              <a:t>Schedule pickup of materials (Available beginning February 2021)</a:t>
            </a:r>
          </a:p>
          <a:p>
            <a:pPr marL="457200" lvl="1" indent="0" eaLnBrk="1" hangingPunct="1">
              <a:buFont typeface="Wingdings" pitchFamily="2" charset="2"/>
              <a:buNone/>
              <a:defRPr/>
            </a:pPr>
            <a:endParaRPr lang="en-US" dirty="0"/>
          </a:p>
          <a:p>
            <a:pPr lvl="1" eaLnBrk="1" hangingPunct="1">
              <a:defRPr/>
            </a:pPr>
            <a:endParaRPr lang="en-US" dirty="0"/>
          </a:p>
          <a:p>
            <a:pPr lvl="1" eaLnBrk="1" hangingPunct="1">
              <a:defRPr/>
            </a:pPr>
            <a:endParaRPr lang="en-US" dirty="0"/>
          </a:p>
        </p:txBody>
      </p:sp>
    </p:spTree>
    <p:extLst>
      <p:ext uri="{BB962C8B-B14F-4D97-AF65-F5344CB8AC3E}">
        <p14:creationId xmlns:p14="http://schemas.microsoft.com/office/powerpoint/2010/main" val="65176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 Security</a:t>
            </a:r>
          </a:p>
        </p:txBody>
      </p:sp>
    </p:spTree>
    <p:extLst>
      <p:ext uri="{BB962C8B-B14F-4D97-AF65-F5344CB8AC3E}">
        <p14:creationId xmlns:p14="http://schemas.microsoft.com/office/powerpoint/2010/main" val="200170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3"/>
          <p:cNvSpPr>
            <a:spLocks noGrp="1"/>
          </p:cNvSpPr>
          <p:nvPr>
            <p:ph type="title"/>
          </p:nvPr>
        </p:nvSpPr>
        <p:spPr>
          <a:xfrm>
            <a:off x="663375" y="561674"/>
            <a:ext cx="7886700" cy="793750"/>
          </a:xfrm>
        </p:spPr>
        <p:txBody>
          <a:bodyPr/>
          <a:lstStyle/>
          <a:p>
            <a:pPr eaLnBrk="1" hangingPunct="1"/>
            <a:r>
              <a:rPr lang="en-US" altLang="en-US" dirty="0">
                <a:latin typeface="+mn-lt"/>
                <a:cs typeface="Arial" charset="0"/>
              </a:rPr>
              <a:t>Test Security</a:t>
            </a:r>
          </a:p>
        </p:txBody>
      </p:sp>
      <p:sp>
        <p:nvSpPr>
          <p:cNvPr id="45058" name="Content Placeholder 4"/>
          <p:cNvSpPr>
            <a:spLocks noGrp="1"/>
          </p:cNvSpPr>
          <p:nvPr>
            <p:ph idx="1"/>
          </p:nvPr>
        </p:nvSpPr>
        <p:spPr>
          <a:xfrm>
            <a:off x="663375" y="1906348"/>
            <a:ext cx="7886700" cy="4354753"/>
          </a:xfrm>
        </p:spPr>
        <p:txBody>
          <a:bodyPr/>
          <a:lstStyle/>
          <a:p>
            <a:pPr eaLnBrk="1" hangingPunct="1"/>
            <a:r>
              <a:rPr lang="en-US" altLang="en-US" dirty="0"/>
              <a:t>Securely maintain all test materials before, during, and after test administration.</a:t>
            </a:r>
          </a:p>
          <a:p>
            <a:pPr lvl="1" eaLnBrk="1" hangingPunct="1"/>
            <a:r>
              <a:rPr lang="en-US" altLang="en-US" dirty="0"/>
              <a:t>Store in a locked storage room.</a:t>
            </a:r>
          </a:p>
          <a:p>
            <a:pPr lvl="1" eaLnBrk="1" hangingPunct="1"/>
            <a:r>
              <a:rPr lang="en-US" altLang="en-US" dirty="0"/>
              <a:t>Return all materials to the School Assessment Coordinator (SAC).</a:t>
            </a:r>
          </a:p>
          <a:p>
            <a:pPr lvl="1" eaLnBrk="1" hangingPunct="1"/>
            <a:r>
              <a:rPr lang="en-US" altLang="en-US" dirty="0"/>
              <a:t>Maintain the Test Materials Chain of Custody Form.</a:t>
            </a:r>
          </a:p>
          <a:p>
            <a:pPr lvl="1" eaLnBrk="1" hangingPunct="1"/>
            <a:endParaRPr lang="en-US" altLang="en-US" dirty="0"/>
          </a:p>
        </p:txBody>
      </p:sp>
    </p:spTree>
    <p:extLst>
      <p:ext uri="{BB962C8B-B14F-4D97-AF65-F5344CB8AC3E}">
        <p14:creationId xmlns:p14="http://schemas.microsoft.com/office/powerpoint/2010/main" val="238243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3"/>
          <p:cNvSpPr>
            <a:spLocks noGrp="1"/>
          </p:cNvSpPr>
          <p:nvPr>
            <p:ph type="title"/>
          </p:nvPr>
        </p:nvSpPr>
        <p:spPr>
          <a:xfrm>
            <a:off x="663375" y="561670"/>
            <a:ext cx="7886700" cy="793750"/>
          </a:xfrm>
        </p:spPr>
        <p:txBody>
          <a:bodyPr/>
          <a:lstStyle/>
          <a:p>
            <a:pPr eaLnBrk="1" hangingPunct="1"/>
            <a:r>
              <a:rPr lang="en-US" altLang="en-US" dirty="0">
                <a:latin typeface="+mn-lt"/>
                <a:cs typeface="Arial" charset="0"/>
              </a:rPr>
              <a:t>Test Security</a:t>
            </a:r>
          </a:p>
        </p:txBody>
      </p:sp>
      <p:sp>
        <p:nvSpPr>
          <p:cNvPr id="46082" name="Content Placeholder 4"/>
          <p:cNvSpPr>
            <a:spLocks noGrp="1"/>
          </p:cNvSpPr>
          <p:nvPr>
            <p:ph idx="1"/>
          </p:nvPr>
        </p:nvSpPr>
        <p:spPr>
          <a:xfrm>
            <a:off x="651800" y="1906348"/>
            <a:ext cx="7886700" cy="4354753"/>
          </a:xfrm>
        </p:spPr>
        <p:txBody>
          <a:bodyPr/>
          <a:lstStyle/>
          <a:p>
            <a:pPr eaLnBrk="1" hangingPunct="1"/>
            <a:r>
              <a:rPr lang="en-US" altLang="en-US" b="1" dirty="0">
                <a:solidFill>
                  <a:srgbClr val="FF0000"/>
                </a:solidFill>
              </a:rPr>
              <a:t>ALL</a:t>
            </a:r>
            <a:r>
              <a:rPr lang="en-US" altLang="en-US" dirty="0"/>
              <a:t> involved staff must sign the </a:t>
            </a:r>
            <a:r>
              <a:rPr lang="en-US" altLang="en-US" i="1" dirty="0"/>
              <a:t>Test Administration and Security Agreement</a:t>
            </a:r>
            <a:r>
              <a:rPr lang="en-US" altLang="en-US" dirty="0"/>
              <a:t>.</a:t>
            </a:r>
          </a:p>
          <a:p>
            <a:pPr eaLnBrk="1" hangingPunct="1"/>
            <a:r>
              <a:rPr lang="en-US" altLang="en-US" dirty="0"/>
              <a:t>AACs and administrators must also sign the </a:t>
            </a:r>
            <a:r>
              <a:rPr lang="en-US" altLang="en-US" i="1" dirty="0"/>
              <a:t>Test Administrator Prohibited Activities Agreement</a:t>
            </a:r>
            <a:r>
              <a:rPr lang="en-US" altLang="en-US" dirty="0"/>
              <a:t>.</a:t>
            </a:r>
          </a:p>
          <a:p>
            <a:pPr lvl="1" eaLnBrk="1" hangingPunct="1"/>
            <a:endParaRPr lang="en-US" altLang="en-US" dirty="0"/>
          </a:p>
        </p:txBody>
      </p:sp>
    </p:spTree>
    <p:extLst>
      <p:ext uri="{BB962C8B-B14F-4D97-AF65-F5344CB8AC3E}">
        <p14:creationId xmlns:p14="http://schemas.microsoft.com/office/powerpoint/2010/main" val="192393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2"/>
          <p:cNvSpPr>
            <a:spLocks noGrp="1"/>
          </p:cNvSpPr>
          <p:nvPr>
            <p:ph type="title"/>
          </p:nvPr>
        </p:nvSpPr>
        <p:spPr>
          <a:xfrm>
            <a:off x="651800" y="561672"/>
            <a:ext cx="7886700" cy="793750"/>
          </a:xfrm>
        </p:spPr>
        <p:txBody>
          <a:bodyPr/>
          <a:lstStyle/>
          <a:p>
            <a:pPr eaLnBrk="1" hangingPunct="1"/>
            <a:r>
              <a:rPr lang="en-US" altLang="en-US" dirty="0">
                <a:latin typeface="+mn-lt"/>
                <a:cs typeface="Arial" charset="0"/>
              </a:rPr>
              <a:t>Test Security</a:t>
            </a:r>
          </a:p>
        </p:txBody>
      </p:sp>
      <p:sp>
        <p:nvSpPr>
          <p:cNvPr id="48130" name="Content Placeholder 1"/>
          <p:cNvSpPr>
            <a:spLocks noGrp="1"/>
          </p:cNvSpPr>
          <p:nvPr>
            <p:ph idx="1"/>
          </p:nvPr>
        </p:nvSpPr>
        <p:spPr>
          <a:xfrm>
            <a:off x="651800" y="1906348"/>
            <a:ext cx="7886700" cy="4354753"/>
          </a:xfrm>
        </p:spPr>
        <p:txBody>
          <a:bodyPr/>
          <a:lstStyle/>
          <a:p>
            <a:pPr eaLnBrk="1" hangingPunct="1"/>
            <a:r>
              <a:rPr lang="en-US" altLang="en-US" dirty="0"/>
              <a:t>Breaches of Administration</a:t>
            </a:r>
          </a:p>
          <a:p>
            <a:pPr lvl="1" eaLnBrk="1" hangingPunct="1"/>
            <a:r>
              <a:rPr lang="en-US" altLang="en-US" dirty="0"/>
              <a:t>Report possible breaches (e.g., secure test content photographed, copied, or otherwise recorded) to the SAC.</a:t>
            </a:r>
          </a:p>
          <a:p>
            <a:pPr lvl="1" eaLnBrk="1" hangingPunct="1"/>
            <a:r>
              <a:rPr lang="en-US" altLang="en-US" dirty="0"/>
              <a:t>SAC reports possible breach to the district coordinator (DC). </a:t>
            </a:r>
          </a:p>
          <a:p>
            <a:pPr lvl="1" eaLnBrk="1" hangingPunct="1"/>
            <a:r>
              <a:rPr lang="en-US" altLang="en-US" dirty="0"/>
              <a:t>DC contacts FDOE with a plan of action.</a:t>
            </a:r>
          </a:p>
          <a:p>
            <a:pPr lvl="1" eaLnBrk="1" hangingPunct="1"/>
            <a:r>
              <a:rPr lang="en-US" altLang="en-US" dirty="0"/>
              <a:t>DC provides a written report within 10 calendar days.</a:t>
            </a:r>
          </a:p>
          <a:p>
            <a:pPr lvl="2"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254873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a:xfrm>
            <a:off x="651800" y="561671"/>
            <a:ext cx="7886700" cy="793750"/>
          </a:xfrm>
        </p:spPr>
        <p:txBody>
          <a:bodyPr/>
          <a:lstStyle/>
          <a:p>
            <a:pPr eaLnBrk="1" hangingPunct="1"/>
            <a:r>
              <a:rPr lang="en-US" altLang="en-US" dirty="0">
                <a:latin typeface="+mn-lt"/>
                <a:cs typeface="Arial" charset="0"/>
              </a:rPr>
              <a:t>Test Security</a:t>
            </a:r>
          </a:p>
        </p:txBody>
      </p:sp>
      <p:sp>
        <p:nvSpPr>
          <p:cNvPr id="2" name="Content Placeholder 1"/>
          <p:cNvSpPr>
            <a:spLocks noGrp="1"/>
          </p:cNvSpPr>
          <p:nvPr>
            <p:ph idx="1"/>
          </p:nvPr>
        </p:nvSpPr>
        <p:spPr>
          <a:xfrm>
            <a:off x="651800" y="1906348"/>
            <a:ext cx="7886700" cy="4354753"/>
          </a:xfrm>
        </p:spPr>
        <p:txBody>
          <a:bodyPr/>
          <a:lstStyle/>
          <a:p>
            <a:pPr eaLnBrk="1" hangingPunct="1">
              <a:defRPr/>
            </a:pPr>
            <a:r>
              <a:rPr lang="en-US" dirty="0"/>
              <a:t>Breaches of Administration (Cont’d)</a:t>
            </a:r>
          </a:p>
          <a:p>
            <a:pPr lvl="1" eaLnBrk="1" hangingPunct="1">
              <a:defRPr/>
            </a:pPr>
            <a:r>
              <a:rPr lang="en-US" dirty="0"/>
              <a:t>DC completes the </a:t>
            </a:r>
            <a:r>
              <a:rPr lang="en-US" i="1" dirty="0"/>
              <a:t>Breach of Administration Report </a:t>
            </a:r>
            <a:r>
              <a:rPr lang="en-US" dirty="0"/>
              <a:t>and faxes it or e-mails* it to FDOE.</a:t>
            </a:r>
          </a:p>
          <a:p>
            <a:pPr marL="800100" lvl="2" indent="0" eaLnBrk="1" hangingPunct="1">
              <a:buFont typeface="Wingdings" charset="2"/>
              <a:buNone/>
              <a:defRPr/>
            </a:pPr>
            <a:r>
              <a:rPr lang="en-US" dirty="0"/>
              <a:t>*Confidential student information must not be communicated via e-mail.</a:t>
            </a:r>
          </a:p>
          <a:p>
            <a:pPr lvl="2" eaLnBrk="1" hangingPunct="1">
              <a:defRPr/>
            </a:pPr>
            <a:endParaRPr lang="en-US" dirty="0"/>
          </a:p>
          <a:p>
            <a:pPr lvl="1" eaLnBrk="1" hangingPunct="1">
              <a:defRPr/>
            </a:pPr>
            <a:endParaRPr lang="en-US" dirty="0"/>
          </a:p>
        </p:txBody>
      </p:sp>
    </p:spTree>
    <p:extLst>
      <p:ext uri="{BB962C8B-B14F-4D97-AF65-F5344CB8AC3E}">
        <p14:creationId xmlns:p14="http://schemas.microsoft.com/office/powerpoint/2010/main" val="372628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2"/>
          <p:cNvSpPr>
            <a:spLocks noGrp="1"/>
          </p:cNvSpPr>
          <p:nvPr>
            <p:ph type="title"/>
          </p:nvPr>
        </p:nvSpPr>
        <p:spPr>
          <a:xfrm>
            <a:off x="651800" y="561674"/>
            <a:ext cx="7886700" cy="793750"/>
          </a:xfrm>
        </p:spPr>
        <p:txBody>
          <a:bodyPr/>
          <a:lstStyle/>
          <a:p>
            <a:pPr eaLnBrk="1" hangingPunct="1"/>
            <a:r>
              <a:rPr lang="en-US" altLang="en-US" dirty="0">
                <a:latin typeface="+mn-lt"/>
                <a:cs typeface="Arial" charset="0"/>
              </a:rPr>
              <a:t>Test Security</a:t>
            </a:r>
          </a:p>
        </p:txBody>
      </p:sp>
      <p:sp>
        <p:nvSpPr>
          <p:cNvPr id="50178" name="Content Placeholder 1"/>
          <p:cNvSpPr>
            <a:spLocks noGrp="1"/>
          </p:cNvSpPr>
          <p:nvPr>
            <p:ph idx="1"/>
          </p:nvPr>
        </p:nvSpPr>
        <p:spPr>
          <a:xfrm>
            <a:off x="663375" y="1906348"/>
            <a:ext cx="7886700" cy="4354753"/>
          </a:xfrm>
        </p:spPr>
        <p:txBody>
          <a:bodyPr/>
          <a:lstStyle/>
          <a:p>
            <a:pPr eaLnBrk="1" hangingPunct="1"/>
            <a:r>
              <a:rPr lang="en-US" altLang="en-US" dirty="0"/>
              <a:t>Missing Materials</a:t>
            </a:r>
          </a:p>
          <a:p>
            <a:pPr lvl="1" eaLnBrk="1" hangingPunct="1"/>
            <a:r>
              <a:rPr lang="en-US" altLang="en-US" dirty="0"/>
              <a:t>SAC verifies the packing list; reports missing or mispackaged materials to the DC.</a:t>
            </a:r>
          </a:p>
          <a:p>
            <a:pPr lvl="1" eaLnBrk="1" hangingPunct="1"/>
            <a:r>
              <a:rPr lang="en-US" altLang="en-US" dirty="0"/>
              <a:t> School-Level Responsibilities:</a:t>
            </a:r>
          </a:p>
          <a:p>
            <a:pPr lvl="2" eaLnBrk="1" hangingPunct="1"/>
            <a:r>
              <a:rPr lang="en-US" altLang="en-US" dirty="0"/>
              <a:t>Investigate any report of missing materials.</a:t>
            </a:r>
          </a:p>
          <a:p>
            <a:pPr lvl="2" eaLnBrk="1" hangingPunct="1"/>
            <a:r>
              <a:rPr lang="en-US" altLang="en-US" dirty="0"/>
              <a:t>If the materials are not found, the SAC contacts the DC.</a:t>
            </a:r>
          </a:p>
          <a:p>
            <a:pPr lvl="2"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411940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2"/>
          <p:cNvSpPr>
            <a:spLocks noGrp="1"/>
          </p:cNvSpPr>
          <p:nvPr>
            <p:ph type="title"/>
          </p:nvPr>
        </p:nvSpPr>
        <p:spPr>
          <a:xfrm>
            <a:off x="651800" y="561672"/>
            <a:ext cx="7886700" cy="793750"/>
          </a:xfrm>
        </p:spPr>
        <p:txBody>
          <a:bodyPr/>
          <a:lstStyle/>
          <a:p>
            <a:pPr eaLnBrk="1" hangingPunct="1"/>
            <a:r>
              <a:rPr lang="en-US" altLang="en-US" dirty="0">
                <a:latin typeface="+mn-lt"/>
                <a:cs typeface="Arial" charset="0"/>
              </a:rPr>
              <a:t>Test Security</a:t>
            </a:r>
          </a:p>
        </p:txBody>
      </p:sp>
      <p:sp>
        <p:nvSpPr>
          <p:cNvPr id="51202" name="Content Placeholder 1"/>
          <p:cNvSpPr>
            <a:spLocks noGrp="1"/>
          </p:cNvSpPr>
          <p:nvPr>
            <p:ph idx="1"/>
          </p:nvPr>
        </p:nvSpPr>
        <p:spPr>
          <a:xfrm>
            <a:off x="651800" y="1906348"/>
            <a:ext cx="7886700" cy="4354753"/>
          </a:xfrm>
        </p:spPr>
        <p:txBody>
          <a:bodyPr/>
          <a:lstStyle/>
          <a:p>
            <a:pPr eaLnBrk="1" hangingPunct="1"/>
            <a:r>
              <a:rPr lang="en-US" altLang="en-US" dirty="0"/>
              <a:t>Missing Materials (Cont’d)</a:t>
            </a:r>
          </a:p>
          <a:p>
            <a:pPr lvl="1" eaLnBrk="1" hangingPunct="1"/>
            <a:r>
              <a:rPr lang="en-US" altLang="en-US" dirty="0"/>
              <a:t>District Coordinator Responsibilities</a:t>
            </a:r>
          </a:p>
          <a:p>
            <a:pPr lvl="2" eaLnBrk="1" hangingPunct="1"/>
            <a:r>
              <a:rPr lang="en-US" altLang="en-US" dirty="0"/>
              <a:t>Interview appropriate staff.</a:t>
            </a:r>
          </a:p>
          <a:p>
            <a:pPr lvl="2" eaLnBrk="1" hangingPunct="1"/>
            <a:r>
              <a:rPr lang="en-US" altLang="en-US" dirty="0"/>
              <a:t>Send a written report to the Bureau of  K–12 Assessment within 30 calendar days, including changes to procedures to prevent reoccurrence.</a:t>
            </a:r>
          </a:p>
          <a:p>
            <a:pPr lvl="2" eaLnBrk="1" hangingPunct="1"/>
            <a:r>
              <a:rPr lang="en-US" altLang="en-US" dirty="0"/>
              <a:t>Complete and fax or e-mail* the </a:t>
            </a:r>
            <a:r>
              <a:rPr lang="en-US" altLang="en-US" i="1" dirty="0"/>
              <a:t>Missing Materials Report</a:t>
            </a:r>
            <a:r>
              <a:rPr lang="en-US" altLang="en-US" dirty="0"/>
              <a:t> to FDOE.</a:t>
            </a:r>
          </a:p>
          <a:p>
            <a:pPr lvl="2"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241692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eaLnBrk="1" hangingPunct="1">
              <a:defRPr/>
            </a:pPr>
            <a:r>
              <a:rPr lang="en-US" dirty="0">
                <a:latin typeface="+mn-lt"/>
              </a:rPr>
              <a:t>Block Scheduling</a:t>
            </a:r>
          </a:p>
        </p:txBody>
      </p:sp>
    </p:spTree>
    <p:extLst>
      <p:ext uri="{BB962C8B-B14F-4D97-AF65-F5344CB8AC3E}">
        <p14:creationId xmlns:p14="http://schemas.microsoft.com/office/powerpoint/2010/main" val="249025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800" y="550096"/>
            <a:ext cx="7886700" cy="793750"/>
          </a:xfrm>
        </p:spPr>
        <p:txBody>
          <a:bodyPr/>
          <a:lstStyle/>
          <a:p>
            <a:r>
              <a:rPr lang="en-US" dirty="0"/>
              <a:t>Block Scheduling</a:t>
            </a:r>
          </a:p>
        </p:txBody>
      </p:sp>
      <p:sp>
        <p:nvSpPr>
          <p:cNvPr id="5" name="Content Placeholder 4"/>
          <p:cNvSpPr>
            <a:spLocks noGrp="1"/>
          </p:cNvSpPr>
          <p:nvPr>
            <p:ph idx="1"/>
          </p:nvPr>
        </p:nvSpPr>
        <p:spPr>
          <a:xfrm>
            <a:off x="663375" y="1906348"/>
            <a:ext cx="6918043" cy="4354753"/>
          </a:xfrm>
        </p:spPr>
        <p:txBody>
          <a:bodyPr/>
          <a:lstStyle/>
          <a:p>
            <a:r>
              <a:rPr lang="en-US" dirty="0"/>
              <a:t>If your district has schools implementing block scheduling this year where students will have different courses in semesters 1–2 and this will impact students being assessed via the FSAA—</a:t>
            </a:r>
            <a:r>
              <a:rPr lang="en-US" dirty="0" err="1"/>
              <a:t>Datafolio</a:t>
            </a:r>
            <a:r>
              <a:rPr lang="en-US" dirty="0"/>
              <a:t>, please contact me at Angela.Nathaniel@fldoe.org.</a:t>
            </a:r>
          </a:p>
        </p:txBody>
      </p:sp>
    </p:spTree>
    <p:extLst>
      <p:ext uri="{BB962C8B-B14F-4D97-AF65-F5344CB8AC3E}">
        <p14:creationId xmlns:p14="http://schemas.microsoft.com/office/powerpoint/2010/main" val="97797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73243"/>
            <a:ext cx="7886700" cy="793750"/>
          </a:xfrm>
        </p:spPr>
        <p:txBody>
          <a:bodyPr/>
          <a:lstStyle/>
          <a:p>
            <a:r>
              <a:rPr lang="en-US" dirty="0">
                <a:solidFill>
                  <a:srgbClr val="1F1C52"/>
                </a:solidFill>
              </a:rPr>
              <a:t>Important Dates: Performance Task</a:t>
            </a:r>
          </a:p>
        </p:txBody>
      </p:sp>
      <p:sp>
        <p:nvSpPr>
          <p:cNvPr id="8" name="Content Placeholder 7"/>
          <p:cNvSpPr>
            <a:spLocks noGrp="1"/>
          </p:cNvSpPr>
          <p:nvPr>
            <p:ph idx="1"/>
          </p:nvPr>
        </p:nvSpPr>
        <p:spPr/>
        <p:txBody>
          <a:bodyPr/>
          <a:lstStyle/>
          <a:p>
            <a:r>
              <a:rPr lang="en-US" sz="2800" dirty="0"/>
              <a:t>Preorder Materials – EOCs, Braille, One-Sided </a:t>
            </a:r>
          </a:p>
          <a:p>
            <a:pPr lvl="1"/>
            <a:r>
              <a:rPr lang="en-US" sz="2400" dirty="0"/>
              <a:t>September 21–November 4, 2020</a:t>
            </a:r>
          </a:p>
          <a:p>
            <a:r>
              <a:rPr lang="en-US" sz="2800" dirty="0"/>
              <a:t>Administration Training Modules 1–3/Tutorials </a:t>
            </a:r>
          </a:p>
          <a:p>
            <a:pPr lvl="1"/>
            <a:r>
              <a:rPr lang="en-US" sz="2400" dirty="0"/>
              <a:t> October 2020–March 31, 2021</a:t>
            </a:r>
          </a:p>
          <a:p>
            <a:r>
              <a:rPr lang="en-US" sz="2800" dirty="0"/>
              <a:t>Administration Support Documents</a:t>
            </a:r>
          </a:p>
          <a:p>
            <a:pPr lvl="1"/>
            <a:r>
              <a:rPr lang="en-US" sz="2400" dirty="0"/>
              <a:t>February 2021</a:t>
            </a:r>
          </a:p>
          <a:p>
            <a:r>
              <a:rPr lang="en-US" sz="2800" dirty="0"/>
              <a:t>Online System Training Module 4/Tutorial</a:t>
            </a:r>
          </a:p>
          <a:p>
            <a:pPr lvl="1"/>
            <a:r>
              <a:rPr lang="en-US" sz="2400" dirty="0"/>
              <a:t> February–May 1, 2021</a:t>
            </a:r>
          </a:p>
          <a:p>
            <a:pPr marL="0" indent="0">
              <a:buNone/>
            </a:pPr>
            <a:endParaRPr lang="en-US" dirty="0"/>
          </a:p>
        </p:txBody>
      </p:sp>
    </p:spTree>
    <p:extLst>
      <p:ext uri="{BB962C8B-B14F-4D97-AF65-F5344CB8AC3E}">
        <p14:creationId xmlns:p14="http://schemas.microsoft.com/office/powerpoint/2010/main" val="3966393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302391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51800" y="550101"/>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74950" y="1802173"/>
            <a:ext cx="7886700" cy="4354753"/>
          </a:xfrm>
        </p:spPr>
        <p:txBody>
          <a:bodyPr/>
          <a:lstStyle/>
          <a:p>
            <a:pPr marL="0" indent="0">
              <a:buNone/>
            </a:pPr>
            <a:r>
              <a:rPr lang="en-US" b="1" dirty="0"/>
              <a:t>1. Do students who were enrolled in Access Algebra 1 in spring 2020 need to take the Algebra 1 EOC assessment before using a comparative score to meet this graduation requirement? </a:t>
            </a:r>
            <a:endParaRPr lang="en-US" dirty="0"/>
          </a:p>
          <a:p>
            <a:r>
              <a:rPr lang="en-US" dirty="0"/>
              <a:t>No. Students who were scheduled to take the Algebra 1 EOC in spring 2020 are not required to attempt the Algebra 1 EOC before using a Geometry EOC comparative score to meet the Algebra 1 EOC assessment graduation requirement. </a:t>
            </a:r>
            <a:endParaRPr lang="en-US" altLang="en-US" dirty="0"/>
          </a:p>
        </p:txBody>
      </p:sp>
    </p:spTree>
    <p:extLst>
      <p:ext uri="{BB962C8B-B14F-4D97-AF65-F5344CB8AC3E}">
        <p14:creationId xmlns:p14="http://schemas.microsoft.com/office/powerpoint/2010/main" val="2209987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40225" y="550096"/>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98100" y="1790598"/>
            <a:ext cx="7886700" cy="4354753"/>
          </a:xfrm>
        </p:spPr>
        <p:txBody>
          <a:bodyPr/>
          <a:lstStyle/>
          <a:p>
            <a:pPr marL="0" indent="0">
              <a:buNone/>
            </a:pPr>
            <a:r>
              <a:rPr lang="en-US" sz="2000" b="1" dirty="0"/>
              <a:t>2</a:t>
            </a:r>
            <a:r>
              <a:rPr lang="en-US" sz="2400" b="1" dirty="0"/>
              <a:t>. Are students who met graduation requirements in 2019–20 but deferred receipt of their diploma required to take and pass the FSAA Grade 10 ELA 2 and Algebra 1 EOC assessments to fulfill graduation requirements? </a:t>
            </a:r>
            <a:endParaRPr lang="en-US" sz="2400" dirty="0"/>
          </a:p>
          <a:p>
            <a:r>
              <a:rPr lang="en-US" sz="2400" dirty="0"/>
              <a:t>No. Students who were seniors in 2019–20 and were scheduled to graduate in the spring of 2020 and had not yet taken or passed the FSAA Grade 10 ELA 2 and Algebra 1 EOC assessments have the requirement to pass those assessments waived. This includes (senior) students who were scheduled to retake the spring assessment as well as those who did not sit for or complete the assessment. Additionally, this applies to seniors who were otherwise eligible to graduate but whose IEP teams deferred receipt of their diploma. </a:t>
            </a:r>
            <a:endParaRPr lang="en-US" altLang="en-US" sz="2400" dirty="0"/>
          </a:p>
        </p:txBody>
      </p:sp>
    </p:spTree>
    <p:extLst>
      <p:ext uri="{BB962C8B-B14F-4D97-AF65-F5344CB8AC3E}">
        <p14:creationId xmlns:p14="http://schemas.microsoft.com/office/powerpoint/2010/main" val="353516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42875" y="549299"/>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74950" y="1836898"/>
            <a:ext cx="7886700" cy="4354753"/>
          </a:xfrm>
        </p:spPr>
        <p:txBody>
          <a:bodyPr/>
          <a:lstStyle/>
          <a:p>
            <a:pPr marL="0" indent="0">
              <a:buNone/>
            </a:pPr>
            <a:r>
              <a:rPr lang="en-US" sz="2400" b="1" dirty="0"/>
              <a:t>3. Are students who were not seniors in 2019–20 required to take and pass the FSAA Grade 10 ELA 2 assessment? </a:t>
            </a:r>
            <a:endParaRPr lang="en-US" sz="2400" dirty="0"/>
          </a:p>
          <a:p>
            <a:r>
              <a:rPr lang="en-US" sz="2400" dirty="0"/>
              <a:t>Yes. All students who were not graduating seniors in 2019–2020 and have yet to take and/or pass the FSAA Grade 10 ELA 2 assessment must still meet the exit criteria by passing that assessment during a future administration. A student with a disability (SWD) who has attempted the exam at least once may be eligible to have his or her score waived. This applies to SWDs participating in the FSAA—Performance Task and FSAA—Datafolio. </a:t>
            </a:r>
            <a:endParaRPr lang="en-US" altLang="en-US" sz="2400" dirty="0"/>
          </a:p>
        </p:txBody>
      </p:sp>
    </p:spTree>
    <p:extLst>
      <p:ext uri="{BB962C8B-B14F-4D97-AF65-F5344CB8AC3E}">
        <p14:creationId xmlns:p14="http://schemas.microsoft.com/office/powerpoint/2010/main" val="128295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40225" y="538530"/>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63375" y="1836898"/>
            <a:ext cx="7886700" cy="4354753"/>
          </a:xfrm>
        </p:spPr>
        <p:txBody>
          <a:bodyPr/>
          <a:lstStyle/>
          <a:p>
            <a:pPr marL="0" indent="0">
              <a:buNone/>
            </a:pPr>
            <a:r>
              <a:rPr lang="en-US" sz="2400" b="1" dirty="0"/>
              <a:t>4. Should students who missed the FSAA Grade 10 ELA 2 and/or Algebra 1 EOC opportunity in spring 2020 participate in the FSAA Fall Makeup administration? </a:t>
            </a:r>
            <a:endParaRPr lang="en-US" sz="2400" dirty="0"/>
          </a:p>
          <a:p>
            <a:r>
              <a:rPr lang="en-US" sz="2400" dirty="0"/>
              <a:t>While students may participate in the ELA 2 Makeup assessment, it is recommended that these students wait and attempt the assessment in the spring of 2021 so that they may benefit from additional instruction. </a:t>
            </a:r>
          </a:p>
          <a:p>
            <a:r>
              <a:rPr lang="en-US" sz="2400" dirty="0"/>
              <a:t>For Algebra 1, if these students are enrolled in Access Geometry in the 2020–21 school year, it is recommended that these students wait to take the Geometry EOC and use the comparative score option. Please note that an unsuccessful attempt on the Geometry EOC may be used as documentation for a waiver of results. </a:t>
            </a:r>
            <a:endParaRPr lang="en-US" altLang="en-US" sz="2400" dirty="0"/>
          </a:p>
        </p:txBody>
      </p:sp>
    </p:spTree>
    <p:extLst>
      <p:ext uri="{BB962C8B-B14F-4D97-AF65-F5344CB8AC3E}">
        <p14:creationId xmlns:p14="http://schemas.microsoft.com/office/powerpoint/2010/main" val="3765136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40225" y="550096"/>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63375" y="1871623"/>
            <a:ext cx="7886700" cy="4354753"/>
          </a:xfrm>
        </p:spPr>
        <p:txBody>
          <a:bodyPr/>
          <a:lstStyle/>
          <a:p>
            <a:pPr marL="0" indent="0">
              <a:buNone/>
            </a:pPr>
            <a:r>
              <a:rPr lang="en-US" sz="2200" b="1" dirty="0"/>
              <a:t>5. If students participating in the FSAA—Datafolio do not return to brick-and-mortar schools, can the assessment be administered virtually? </a:t>
            </a:r>
            <a:endParaRPr lang="en-US" sz="2200" dirty="0"/>
          </a:p>
          <a:p>
            <a:r>
              <a:rPr lang="en-US" sz="2200" dirty="0"/>
              <a:t>No. Unlike a typical performance-based assessment, the administration of the FSAA—Datafolio depends on the assistance provided by the teacher to help the student engage in and respond to items. Teachers work with students to provide varying levels of assistance (LOAs) during classroom instruction and collect data on the accuracy of the assigned engagement level. While parents/guardians may assist the student in the provision of virtual direct instruction by modeling the LOAs under the guidance of the teacher, in accordance with test security policies and procedures, the student’s parent/guardian cannot be present during an assessment. </a:t>
            </a:r>
            <a:endParaRPr lang="en-US" altLang="en-US" sz="2200" dirty="0"/>
          </a:p>
        </p:txBody>
      </p:sp>
    </p:spTree>
    <p:extLst>
      <p:ext uri="{BB962C8B-B14F-4D97-AF65-F5344CB8AC3E}">
        <p14:creationId xmlns:p14="http://schemas.microsoft.com/office/powerpoint/2010/main" val="411880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51800" y="550095"/>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74950" y="1883198"/>
            <a:ext cx="7886700" cy="4354753"/>
          </a:xfrm>
        </p:spPr>
        <p:txBody>
          <a:bodyPr/>
          <a:lstStyle/>
          <a:p>
            <a:pPr marL="0" indent="0">
              <a:buNone/>
            </a:pPr>
            <a:r>
              <a:rPr lang="en-US" sz="2400" b="1" dirty="0"/>
              <a:t>6. May students who participated in the 2019–20 FSAA—Datafolio and were assessed in ELA 2 and/or the Algebra 1 EOC be considered to have “attempted” the assessment(s) and, therefore, to have met the eligibility requirements for a waiver of results?</a:t>
            </a:r>
          </a:p>
          <a:p>
            <a:r>
              <a:rPr lang="en-US" sz="2400" dirty="0"/>
              <a:t>Yes. For students who participated in the FSAA—Datafolio, IEP teams may determine locally whether the work completed and submitted during the 2019–20 school year is sufficient documentation to be used for a waiver of results. No retesting is required for these students.</a:t>
            </a:r>
            <a:endParaRPr lang="en-US" altLang="en-US" sz="2400" dirty="0"/>
          </a:p>
        </p:txBody>
      </p:sp>
    </p:spTree>
    <p:extLst>
      <p:ext uri="{BB962C8B-B14F-4D97-AF65-F5344CB8AC3E}">
        <p14:creationId xmlns:p14="http://schemas.microsoft.com/office/powerpoint/2010/main" val="389689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63375" y="550097"/>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74950" y="1883198"/>
            <a:ext cx="7886700" cy="4354753"/>
          </a:xfrm>
        </p:spPr>
        <p:txBody>
          <a:bodyPr/>
          <a:lstStyle/>
          <a:p>
            <a:pPr marL="0" indent="0">
              <a:buNone/>
            </a:pPr>
            <a:r>
              <a:rPr lang="en-US" b="1" dirty="0"/>
              <a:t>7. Does this apply to high school students who completed the Spring 2020 FSAA—Performance Task ELA 2 and/or Algebra 1 EOC assessments?</a:t>
            </a:r>
          </a:p>
          <a:p>
            <a:r>
              <a:rPr lang="en-US" dirty="0"/>
              <a:t>Yes. This also applies to any students who completed the FSAA—Performance Task before testing was canceled and whose responses were uploaded into the FSAA—Performance Task Online System, but no score information was provided from the state. This would also apply to students who are identified as having “completed” the FSAA—Performance Task.</a:t>
            </a:r>
            <a:endParaRPr lang="en-US" altLang="en-US" dirty="0"/>
          </a:p>
        </p:txBody>
      </p:sp>
    </p:spTree>
    <p:extLst>
      <p:ext uri="{BB962C8B-B14F-4D97-AF65-F5344CB8AC3E}">
        <p14:creationId xmlns:p14="http://schemas.microsoft.com/office/powerpoint/2010/main" val="4150364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51800" y="561674"/>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63375" y="1860048"/>
            <a:ext cx="7886700" cy="4354753"/>
          </a:xfrm>
        </p:spPr>
        <p:txBody>
          <a:bodyPr/>
          <a:lstStyle/>
          <a:p>
            <a:pPr marL="0" indent="0">
              <a:buNone/>
            </a:pPr>
            <a:r>
              <a:rPr lang="en-US" b="1" dirty="0"/>
              <a:t>8. For students with disabilities (FSA and FSAA—PT) who missed the opportunity to participate in a graduation test in spring 2020, what are their options to meet these requirements or apply for a waiver of results?</a:t>
            </a:r>
          </a:p>
          <a:p>
            <a:r>
              <a:rPr lang="en-US" dirty="0"/>
              <a:t>Students who were scheduled to take the graduation tests that were canceled in spring 2020 are not required to take those tests in the future, but they are still required to meet these graduation requirements (non-seniors). They have multiple opportunities to meet these requirements:</a:t>
            </a:r>
            <a:endParaRPr lang="en-US" altLang="en-US" dirty="0"/>
          </a:p>
        </p:txBody>
      </p:sp>
    </p:spTree>
    <p:extLst>
      <p:ext uri="{BB962C8B-B14F-4D97-AF65-F5344CB8AC3E}">
        <p14:creationId xmlns:p14="http://schemas.microsoft.com/office/powerpoint/2010/main" val="175142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51800" y="561672"/>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74950" y="1871623"/>
            <a:ext cx="7886700" cy="4354753"/>
          </a:xfrm>
        </p:spPr>
        <p:txBody>
          <a:bodyPr/>
          <a:lstStyle/>
          <a:p>
            <a:pPr marL="0" indent="0">
              <a:buNone/>
            </a:pPr>
            <a:r>
              <a:rPr lang="en-US" b="1" dirty="0"/>
              <a:t>Grade 10 ELA</a:t>
            </a:r>
          </a:p>
          <a:p>
            <a:r>
              <a:rPr lang="en-US" dirty="0"/>
              <a:t>Grade 10 FSA ELA Retake/FSAA Fall Makeup/FSAA Spring Grade 10 ELA 2</a:t>
            </a:r>
          </a:p>
          <a:p>
            <a:r>
              <a:rPr lang="en-US" dirty="0"/>
              <a:t>SAT concordant score</a:t>
            </a:r>
          </a:p>
          <a:p>
            <a:r>
              <a:rPr lang="en-US" dirty="0"/>
              <a:t>ACT concordant score</a:t>
            </a:r>
          </a:p>
          <a:p>
            <a:endParaRPr lang="en-US" altLang="en-US" sz="2000" dirty="0"/>
          </a:p>
        </p:txBody>
      </p:sp>
    </p:spTree>
    <p:extLst>
      <p:ext uri="{BB962C8B-B14F-4D97-AF65-F5344CB8AC3E}">
        <p14:creationId xmlns:p14="http://schemas.microsoft.com/office/powerpoint/2010/main" val="48735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5"/>
          <p:cNvSpPr>
            <a:spLocks noGrp="1"/>
          </p:cNvSpPr>
          <p:nvPr>
            <p:ph type="body" idx="1"/>
          </p:nvPr>
        </p:nvSpPr>
        <p:spPr>
          <a:xfrm>
            <a:off x="715361" y="1859121"/>
            <a:ext cx="3868340" cy="647700"/>
          </a:xfrm>
          <a:solidFill>
            <a:srgbClr val="00689B"/>
          </a:solidFill>
        </p:spPr>
        <p:txBody>
          <a:bodyPr/>
          <a:lstStyle/>
          <a:p>
            <a:pPr eaLnBrk="1" hangingPunct="1"/>
            <a:r>
              <a:rPr lang="en-US" altLang="en-US" sz="2800" dirty="0">
                <a:solidFill>
                  <a:schemeClr val="bg1"/>
                </a:solidFill>
                <a:latin typeface="+mj-lt"/>
              </a:rPr>
              <a:t>Event</a:t>
            </a:r>
          </a:p>
        </p:txBody>
      </p:sp>
      <p:sp>
        <p:nvSpPr>
          <p:cNvPr id="34819" name="Content Placeholder 6"/>
          <p:cNvSpPr>
            <a:spLocks noGrp="1"/>
          </p:cNvSpPr>
          <p:nvPr>
            <p:ph sz="half" idx="2"/>
          </p:nvPr>
        </p:nvSpPr>
        <p:spPr>
          <a:xfrm>
            <a:off x="715361" y="2738314"/>
            <a:ext cx="3868340" cy="4366369"/>
          </a:xfrm>
        </p:spPr>
        <p:txBody>
          <a:bodyPr/>
          <a:lstStyle/>
          <a:p>
            <a:pPr eaLnBrk="1" hangingPunct="1">
              <a:defRPr/>
            </a:pPr>
            <a:r>
              <a:rPr lang="en-US" altLang="en-US" sz="2000" dirty="0">
                <a:solidFill>
                  <a:srgbClr val="000000"/>
                </a:solidFill>
              </a:rPr>
              <a:t>Online System Opens</a:t>
            </a:r>
          </a:p>
          <a:p>
            <a:pPr eaLnBrk="1" hangingPunct="1">
              <a:defRPr/>
            </a:pPr>
            <a:r>
              <a:rPr lang="en-US" altLang="en-US" sz="2000" dirty="0">
                <a:solidFill>
                  <a:srgbClr val="000000"/>
                </a:solidFill>
              </a:rPr>
              <a:t>Fall Makeup Assessment Materials in Districts</a:t>
            </a:r>
          </a:p>
          <a:p>
            <a:pPr eaLnBrk="1" hangingPunct="1">
              <a:defRPr/>
            </a:pPr>
            <a:r>
              <a:rPr lang="en-US" altLang="en-US" sz="2000" dirty="0">
                <a:solidFill>
                  <a:srgbClr val="000000"/>
                </a:solidFill>
              </a:rPr>
              <a:t>Student Testing Window</a:t>
            </a:r>
          </a:p>
          <a:p>
            <a:pPr eaLnBrk="1" hangingPunct="1">
              <a:defRPr/>
            </a:pPr>
            <a:endParaRPr lang="en-US" altLang="en-US" sz="2000" dirty="0">
              <a:solidFill>
                <a:srgbClr val="000000"/>
              </a:solidFill>
            </a:endParaRPr>
          </a:p>
          <a:p>
            <a:pPr eaLnBrk="1" hangingPunct="1">
              <a:defRPr/>
            </a:pPr>
            <a:r>
              <a:rPr lang="en-US" altLang="en-US" sz="2000" dirty="0">
                <a:solidFill>
                  <a:srgbClr val="000000"/>
                </a:solidFill>
              </a:rPr>
              <a:t>Student Responses Entered into Online System</a:t>
            </a:r>
          </a:p>
          <a:p>
            <a:pPr eaLnBrk="1" hangingPunct="1">
              <a:defRPr/>
            </a:pPr>
            <a:r>
              <a:rPr lang="en-US" altLang="en-US" sz="2000" dirty="0">
                <a:solidFill>
                  <a:srgbClr val="000000"/>
                </a:solidFill>
              </a:rPr>
              <a:t>Return of Test Materials to Piedra Data Services</a:t>
            </a:r>
          </a:p>
          <a:p>
            <a:pPr marL="0" indent="0" eaLnBrk="1" hangingPunct="1">
              <a:buNone/>
            </a:pPr>
            <a:endParaRPr lang="en-US" altLang="en-US" dirty="0"/>
          </a:p>
        </p:txBody>
      </p:sp>
      <p:sp>
        <p:nvSpPr>
          <p:cNvPr id="34820" name="Text Placeholder 7"/>
          <p:cNvSpPr>
            <a:spLocks noGrp="1"/>
          </p:cNvSpPr>
          <p:nvPr>
            <p:ph type="body" sz="quarter" idx="3"/>
          </p:nvPr>
        </p:nvSpPr>
        <p:spPr>
          <a:xfrm>
            <a:off x="4714669" y="1859121"/>
            <a:ext cx="3887391" cy="647699"/>
          </a:xfrm>
          <a:solidFill>
            <a:srgbClr val="00689B"/>
          </a:solidFill>
        </p:spPr>
        <p:txBody>
          <a:bodyPr/>
          <a:lstStyle/>
          <a:p>
            <a:pPr eaLnBrk="1" hangingPunct="1"/>
            <a:r>
              <a:rPr lang="en-US" altLang="en-US" sz="2800" dirty="0">
                <a:solidFill>
                  <a:schemeClr val="bg1"/>
                </a:solidFill>
                <a:latin typeface="+mj-lt"/>
              </a:rPr>
              <a:t>Date</a:t>
            </a:r>
          </a:p>
        </p:txBody>
      </p:sp>
      <p:sp>
        <p:nvSpPr>
          <p:cNvPr id="18437" name="Content Placeholder 8"/>
          <p:cNvSpPr>
            <a:spLocks noGrp="1"/>
          </p:cNvSpPr>
          <p:nvPr>
            <p:ph sz="quarter" idx="4"/>
          </p:nvPr>
        </p:nvSpPr>
        <p:spPr>
          <a:xfrm>
            <a:off x="4714669" y="2738314"/>
            <a:ext cx="3887391" cy="4366368"/>
          </a:xfrm>
        </p:spPr>
        <p:txBody>
          <a:bodyPr>
            <a:normAutofit/>
          </a:bodyPr>
          <a:lstStyle/>
          <a:p>
            <a:pPr eaLnBrk="1" hangingPunct="1">
              <a:defRPr/>
            </a:pPr>
            <a:r>
              <a:rPr lang="en-US" altLang="en-US" sz="2000" dirty="0">
                <a:solidFill>
                  <a:srgbClr val="000000"/>
                </a:solidFill>
              </a:rPr>
              <a:t>September 14, 2020</a:t>
            </a:r>
          </a:p>
          <a:p>
            <a:pPr eaLnBrk="1" hangingPunct="1">
              <a:defRPr/>
            </a:pPr>
            <a:r>
              <a:rPr lang="en-US" altLang="en-US" sz="2000" dirty="0">
                <a:solidFill>
                  <a:srgbClr val="000000"/>
                </a:solidFill>
              </a:rPr>
              <a:t>September 14–25, 2020</a:t>
            </a:r>
          </a:p>
          <a:p>
            <a:pPr eaLnBrk="1" hangingPunct="1">
              <a:defRPr/>
            </a:pPr>
            <a:endParaRPr lang="en-US" altLang="en-US" sz="2000" dirty="0">
              <a:solidFill>
                <a:srgbClr val="000000"/>
              </a:solidFill>
            </a:endParaRPr>
          </a:p>
          <a:p>
            <a:pPr eaLnBrk="1" hangingPunct="1">
              <a:defRPr/>
            </a:pPr>
            <a:r>
              <a:rPr lang="en-US" altLang="en-US" sz="2000" dirty="0">
                <a:solidFill>
                  <a:srgbClr val="000000"/>
                </a:solidFill>
              </a:rPr>
              <a:t>September 28–December 18, </a:t>
            </a:r>
            <a:r>
              <a:rPr lang="en-US" altLang="en-US" sz="2000" dirty="0" smtClean="0">
                <a:solidFill>
                  <a:srgbClr val="000000"/>
                </a:solidFill>
              </a:rPr>
              <a:t>2020*</a:t>
            </a:r>
            <a:endParaRPr lang="en-US" altLang="en-US" sz="2000" dirty="0">
              <a:solidFill>
                <a:srgbClr val="000000"/>
              </a:solidFill>
            </a:endParaRPr>
          </a:p>
          <a:p>
            <a:pPr eaLnBrk="1" hangingPunct="1">
              <a:defRPr/>
            </a:pPr>
            <a:r>
              <a:rPr lang="en-US" altLang="en-US" sz="2000" dirty="0">
                <a:solidFill>
                  <a:srgbClr val="000000"/>
                </a:solidFill>
              </a:rPr>
              <a:t>No Later Than 11:59 p.m. (ET) on December 18, 2020</a:t>
            </a:r>
          </a:p>
          <a:p>
            <a:pPr eaLnBrk="1" hangingPunct="1">
              <a:defRPr/>
            </a:pPr>
            <a:r>
              <a:rPr lang="en-US" altLang="en-US" sz="2000" dirty="0">
                <a:solidFill>
                  <a:srgbClr val="000000"/>
                </a:solidFill>
              </a:rPr>
              <a:t>No Later Than January 15, 2021</a:t>
            </a:r>
            <a:endParaRPr lang="en-US" altLang="en-US" sz="2000" dirty="0"/>
          </a:p>
          <a:p>
            <a:pPr eaLnBrk="1" hangingPunct="1">
              <a:defRPr/>
            </a:pPr>
            <a:endParaRPr lang="en-US" altLang="en-US" dirty="0"/>
          </a:p>
        </p:txBody>
      </p:sp>
      <p:sp>
        <p:nvSpPr>
          <p:cNvPr id="8" name="Title 2"/>
          <p:cNvSpPr txBox="1">
            <a:spLocks/>
          </p:cNvSpPr>
          <p:nvPr/>
        </p:nvSpPr>
        <p:spPr>
          <a:xfrm>
            <a:off x="239216" y="833877"/>
            <a:ext cx="8688970" cy="793750"/>
          </a:xfrm>
          <a:prstGeom prst="rect">
            <a:avLst/>
          </a:prstGeom>
        </p:spPr>
        <p:txBody>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r>
              <a:rPr lang="en-US" dirty="0">
                <a:solidFill>
                  <a:srgbClr val="1F1C52"/>
                </a:solidFill>
              </a:rPr>
              <a:t>Important Dates: Performance Task – Fall Makeup</a:t>
            </a:r>
          </a:p>
        </p:txBody>
      </p:sp>
    </p:spTree>
    <p:extLst>
      <p:ext uri="{BB962C8B-B14F-4D97-AF65-F5344CB8AC3E}">
        <p14:creationId xmlns:p14="http://schemas.microsoft.com/office/powerpoint/2010/main" val="1028873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p:cNvSpPr>
          <p:nvPr>
            <p:ph type="title"/>
          </p:nvPr>
        </p:nvSpPr>
        <p:spPr>
          <a:xfrm>
            <a:off x="651800" y="550096"/>
            <a:ext cx="7886700" cy="793750"/>
          </a:xfrm>
          <a:solidFill>
            <a:schemeClr val="bg1"/>
          </a:solidFill>
        </p:spPr>
        <p:txBody>
          <a:bodyPr/>
          <a:lstStyle/>
          <a:p>
            <a:pPr eaLnBrk="1" hangingPunct="1"/>
            <a:r>
              <a:rPr lang="en-US" altLang="en-US" dirty="0">
                <a:latin typeface="+mn-lt"/>
                <a:cs typeface="Arial" charset="0"/>
              </a:rPr>
              <a:t>2020 FSAA FAQ</a:t>
            </a:r>
          </a:p>
        </p:txBody>
      </p:sp>
      <p:sp>
        <p:nvSpPr>
          <p:cNvPr id="58370" name="Content Placeholder 6"/>
          <p:cNvSpPr>
            <a:spLocks noGrp="1"/>
          </p:cNvSpPr>
          <p:nvPr>
            <p:ph idx="1"/>
          </p:nvPr>
        </p:nvSpPr>
        <p:spPr>
          <a:xfrm>
            <a:off x="651800" y="1836898"/>
            <a:ext cx="7886700" cy="4354753"/>
          </a:xfrm>
        </p:spPr>
        <p:txBody>
          <a:bodyPr/>
          <a:lstStyle/>
          <a:p>
            <a:pPr marL="0" indent="0">
              <a:buNone/>
            </a:pPr>
            <a:r>
              <a:rPr lang="en-US" sz="2400" b="1" dirty="0"/>
              <a:t>Algebra 1 EOC</a:t>
            </a:r>
          </a:p>
          <a:p>
            <a:r>
              <a:rPr lang="en-US" sz="2400" dirty="0"/>
              <a:t> FSA Algebra 1 EOC Retake/FSAA Fall Makeup/FSAA Spring Algebra 1 EOC</a:t>
            </a:r>
          </a:p>
          <a:p>
            <a:r>
              <a:rPr lang="it-IT" sz="2400" dirty="0"/>
              <a:t> FSA/FSAA Geometry EOC comparative score</a:t>
            </a:r>
          </a:p>
          <a:p>
            <a:r>
              <a:rPr lang="en-US" sz="2400" dirty="0"/>
              <a:t> PSAT comparative score</a:t>
            </a:r>
          </a:p>
          <a:p>
            <a:r>
              <a:rPr lang="en-US" sz="2400" dirty="0"/>
              <a:t> SAT comparative score</a:t>
            </a:r>
          </a:p>
          <a:p>
            <a:r>
              <a:rPr lang="en-US" sz="2400" dirty="0"/>
              <a:t> ACT comparative score</a:t>
            </a:r>
          </a:p>
          <a:p>
            <a:r>
              <a:rPr lang="en-US" sz="2400" dirty="0"/>
              <a:t>Any student in this spring 2020 cohort who is unsuccessful on an attempt at any graduation test (listed above) AND is eligible for a waiver based on IEP team recommendations may use that attempt in their waiver documentation.</a:t>
            </a:r>
            <a:endParaRPr lang="en-US" altLang="en-US" sz="2400" dirty="0"/>
          </a:p>
        </p:txBody>
      </p:sp>
    </p:spTree>
    <p:extLst>
      <p:ext uri="{BB962C8B-B14F-4D97-AF65-F5344CB8AC3E}">
        <p14:creationId xmlns:p14="http://schemas.microsoft.com/office/powerpoint/2010/main" val="2838897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FSAA Participation: Monitoring for Compliance </a:t>
            </a:r>
          </a:p>
        </p:txBody>
      </p:sp>
    </p:spTree>
    <p:extLst>
      <p:ext uri="{BB962C8B-B14F-4D97-AF65-F5344CB8AC3E}">
        <p14:creationId xmlns:p14="http://schemas.microsoft.com/office/powerpoint/2010/main" val="333379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043" y="563910"/>
            <a:ext cx="8106418" cy="793750"/>
          </a:xfrm>
        </p:spPr>
        <p:txBody>
          <a:bodyPr/>
          <a:lstStyle/>
          <a:p>
            <a:r>
              <a:rPr lang="en-US" dirty="0"/>
              <a:t>Participation in Florida Alternate Assessment</a:t>
            </a:r>
          </a:p>
        </p:txBody>
      </p:sp>
      <p:sp>
        <p:nvSpPr>
          <p:cNvPr id="3" name="Content Placeholder 2"/>
          <p:cNvSpPr>
            <a:spLocks noGrp="1"/>
          </p:cNvSpPr>
          <p:nvPr>
            <p:ph idx="1"/>
          </p:nvPr>
        </p:nvSpPr>
        <p:spPr>
          <a:xfrm>
            <a:off x="661603" y="1810916"/>
            <a:ext cx="7718470" cy="4354753"/>
          </a:xfrm>
        </p:spPr>
        <p:txBody>
          <a:bodyPr/>
          <a:lstStyle/>
          <a:p>
            <a:r>
              <a:rPr lang="en-US" dirty="0"/>
              <a:t>Title I of the Elementary and Secondary Education Act of 1965 (ESEA) requires that </a:t>
            </a:r>
            <a:r>
              <a:rPr lang="en-US" b="1" u="sng" dirty="0"/>
              <a:t>only students with the most significant cognitive disabilities</a:t>
            </a:r>
            <a:r>
              <a:rPr lang="en-US" dirty="0"/>
              <a:t> may take an assessment using alternate standards; it also limits the number of students that a state may assess with an assessment using alternate standards to </a:t>
            </a:r>
            <a:r>
              <a:rPr lang="en-US" b="1" u="sng" dirty="0"/>
              <a:t>no more than 1.0 percent</a:t>
            </a:r>
            <a:r>
              <a:rPr lang="en-US" dirty="0"/>
              <a:t> of all students in the grades assessed in a state.</a:t>
            </a:r>
          </a:p>
        </p:txBody>
      </p:sp>
    </p:spTree>
    <p:extLst>
      <p:ext uri="{BB962C8B-B14F-4D97-AF65-F5344CB8AC3E}">
        <p14:creationId xmlns:p14="http://schemas.microsoft.com/office/powerpoint/2010/main" val="3913612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48" y="561542"/>
            <a:ext cx="8208818" cy="793750"/>
          </a:xfrm>
        </p:spPr>
        <p:txBody>
          <a:bodyPr/>
          <a:lstStyle/>
          <a:p>
            <a:r>
              <a:rPr lang="en-US" dirty="0"/>
              <a:t>Consequences for Exceeding the Cap</a:t>
            </a:r>
          </a:p>
        </p:txBody>
      </p:sp>
      <p:sp>
        <p:nvSpPr>
          <p:cNvPr id="3" name="Content Placeholder 2"/>
          <p:cNvSpPr>
            <a:spLocks noGrp="1"/>
          </p:cNvSpPr>
          <p:nvPr>
            <p:ph idx="1"/>
          </p:nvPr>
        </p:nvSpPr>
        <p:spPr>
          <a:xfrm>
            <a:off x="672716" y="1778296"/>
            <a:ext cx="7348540" cy="4905809"/>
          </a:xfrm>
        </p:spPr>
        <p:txBody>
          <a:bodyPr/>
          <a:lstStyle/>
          <a:p>
            <a:r>
              <a:rPr lang="en-US" dirty="0"/>
              <a:t>If the state continues to have a participation rate in alternate assessment over 1.0 percent, the U.S. Department of Education may consider (per USED’s letter to FDOE received on June 19, 2019) </a:t>
            </a:r>
            <a:r>
              <a:rPr lang="en-US" u="sng" dirty="0"/>
              <a:t>“</a:t>
            </a:r>
            <a:r>
              <a:rPr lang="en-US" b="1" u="sng" dirty="0"/>
              <a:t>Withholding</a:t>
            </a:r>
            <a:r>
              <a:rPr lang="en-US" u="sng" dirty="0"/>
              <a:t> Title I, Part A State administrative </a:t>
            </a:r>
            <a:r>
              <a:rPr lang="en-US" b="1" u="sng" dirty="0"/>
              <a:t>funds</a:t>
            </a:r>
            <a:r>
              <a:rPr lang="en-US" u="sng" dirty="0"/>
              <a:t>”</a:t>
            </a:r>
            <a:r>
              <a:rPr lang="en-US" dirty="0"/>
              <a:t> and requiring the state to submit a plan to come into compliance with the 1.0 percent cap and participate in joint monitoring calls.</a:t>
            </a:r>
          </a:p>
        </p:txBody>
      </p:sp>
    </p:spTree>
    <p:extLst>
      <p:ext uri="{BB962C8B-B14F-4D97-AF65-F5344CB8AC3E}">
        <p14:creationId xmlns:p14="http://schemas.microsoft.com/office/powerpoint/2010/main" val="1424762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663375" y="601880"/>
            <a:ext cx="7886700" cy="762000"/>
          </a:xfrm>
        </p:spPr>
        <p:txBody>
          <a:bodyPr/>
          <a:lstStyle/>
          <a:p>
            <a:r>
              <a:rPr altLang="en-US" dirty="0"/>
              <a:t>Alternate Assessment and the 1% Cap </a:t>
            </a:r>
          </a:p>
        </p:txBody>
      </p:sp>
      <p:sp>
        <p:nvSpPr>
          <p:cNvPr id="162819" name="Content Placeholder 2"/>
          <p:cNvSpPr>
            <a:spLocks noGrp="1"/>
          </p:cNvSpPr>
          <p:nvPr>
            <p:ph idx="1"/>
          </p:nvPr>
        </p:nvSpPr>
        <p:spPr>
          <a:xfrm>
            <a:off x="663375" y="1848713"/>
            <a:ext cx="7886700" cy="4354512"/>
          </a:xfrm>
        </p:spPr>
        <p:txBody>
          <a:bodyPr/>
          <a:lstStyle/>
          <a:p>
            <a:r>
              <a:rPr lang="en-US" altLang="en-US" sz="2600" dirty="0"/>
              <a:t>Memo sent to districts in July 2017 explaining that the 1% cap is at the state level and appropriate participation in the alternate assessment would be monitored by the bureau </a:t>
            </a:r>
          </a:p>
          <a:p>
            <a:pPr lvl="1"/>
            <a:r>
              <a:rPr lang="en-US" altLang="en-US" dirty="0"/>
              <a:t>FDOE BEESS will be conducting a targeted monitoring for compliance exercise with identified districts.</a:t>
            </a:r>
          </a:p>
          <a:p>
            <a:pPr lvl="1"/>
            <a:r>
              <a:rPr lang="en-US" altLang="en-US" dirty="0"/>
              <a:t>LEA written justifications were required of all districts over the 1% participation rate.</a:t>
            </a:r>
          </a:p>
          <a:p>
            <a:r>
              <a:rPr lang="en-US" altLang="en-US" sz="2600" dirty="0"/>
              <a:t>Florida is currently at 1.5% in ELA, 1.6% in Math, and 1.6% in Science (2018–19). </a:t>
            </a:r>
          </a:p>
          <a:p>
            <a:r>
              <a:rPr lang="en-US" altLang="en-US" sz="2600" dirty="0"/>
              <a:t>The majority of districts are above 1%.</a:t>
            </a:r>
          </a:p>
        </p:txBody>
      </p:sp>
    </p:spTree>
    <p:extLst>
      <p:ext uri="{BB962C8B-B14F-4D97-AF65-F5344CB8AC3E}">
        <p14:creationId xmlns:p14="http://schemas.microsoft.com/office/powerpoint/2010/main" val="36700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Title 1"/>
          <p:cNvSpPr>
            <a:spLocks noGrp="1"/>
          </p:cNvSpPr>
          <p:nvPr>
            <p:ph type="title"/>
          </p:nvPr>
        </p:nvSpPr>
        <p:spPr>
          <a:xfrm>
            <a:off x="651800" y="463391"/>
            <a:ext cx="7886700" cy="903287"/>
          </a:xfrm>
        </p:spPr>
        <p:txBody>
          <a:bodyPr/>
          <a:lstStyle/>
          <a:p>
            <a:r>
              <a:rPr altLang="en-US" dirty="0"/>
              <a:t>FSAA Participation Determination</a:t>
            </a:r>
          </a:p>
        </p:txBody>
      </p:sp>
      <p:sp>
        <p:nvSpPr>
          <p:cNvPr id="166915" name="Content Placeholder 2"/>
          <p:cNvSpPr>
            <a:spLocks noGrp="1"/>
          </p:cNvSpPr>
          <p:nvPr>
            <p:ph idx="1"/>
          </p:nvPr>
        </p:nvSpPr>
        <p:spPr>
          <a:xfrm>
            <a:off x="661309" y="1621410"/>
            <a:ext cx="8482691" cy="5224806"/>
          </a:xfrm>
        </p:spPr>
        <p:txBody>
          <a:bodyPr/>
          <a:lstStyle/>
          <a:p>
            <a:r>
              <a:rPr lang="en-US" altLang="en-US" dirty="0"/>
              <a:t>How a student will participate in the statewide assessment program is an IEP team decision, but the student must be identified as a student with a significant cognitive disability in order to participate.</a:t>
            </a:r>
          </a:p>
          <a:p>
            <a:r>
              <a:rPr lang="en-US" altLang="en-US" dirty="0"/>
              <a:t>Annual parental consent for alternate standards and assessment is required.</a:t>
            </a:r>
          </a:p>
          <a:p>
            <a:r>
              <a:rPr lang="en-US" altLang="en-US" dirty="0"/>
              <a:t>IEP teams are encouraged to use the </a:t>
            </a:r>
            <a:r>
              <a:rPr lang="en-US" altLang="en-US" i="1" dirty="0"/>
              <a:t>Assessment Planning Resource Guide for IEP Teams </a:t>
            </a:r>
            <a:r>
              <a:rPr lang="en-US" altLang="en-US" dirty="0"/>
              <a:t>to help in the decision-making process.</a:t>
            </a:r>
            <a:endParaRPr lang="en-US" altLang="en-US" sz="2100" dirty="0"/>
          </a:p>
          <a:p>
            <a:r>
              <a:rPr lang="en-US" altLang="en-US" dirty="0"/>
              <a:t>Student standards, courses, and assessments must align.</a:t>
            </a:r>
          </a:p>
          <a:p>
            <a:endParaRPr lang="en-US" altLang="en-US" sz="2100" dirty="0"/>
          </a:p>
        </p:txBody>
      </p:sp>
    </p:spTree>
    <p:extLst>
      <p:ext uri="{BB962C8B-B14F-4D97-AF65-F5344CB8AC3E}">
        <p14:creationId xmlns:p14="http://schemas.microsoft.com/office/powerpoint/2010/main" val="84520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6651" y="659757"/>
            <a:ext cx="7119258" cy="5782515"/>
          </a:xfrm>
          <a:prstGeom prst="rect">
            <a:avLst/>
          </a:prstGeom>
        </p:spPr>
      </p:pic>
    </p:spTree>
    <p:extLst>
      <p:ext uri="{BB962C8B-B14F-4D97-AF65-F5344CB8AC3E}">
        <p14:creationId xmlns:p14="http://schemas.microsoft.com/office/powerpoint/2010/main" val="305173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5298" name="Chart 4"/>
          <p:cNvGraphicFramePr>
            <a:graphicFrameLocks noGrp="1"/>
          </p:cNvGraphicFramePr>
          <p:nvPr/>
        </p:nvGraphicFramePr>
        <p:xfrm>
          <a:off x="2487184" y="1864135"/>
          <a:ext cx="6574631" cy="4174331"/>
        </p:xfrm>
        <a:graphic>
          <a:graphicData uri="http://schemas.openxmlformats.org/presentationml/2006/ole">
            <mc:AlternateContent xmlns:mc="http://schemas.openxmlformats.org/markup-compatibility/2006">
              <mc:Choice xmlns:v="urn:schemas-microsoft-com:vml" Requires="v">
                <p:oleObj spid="_x0000_s1088" name="Chart" r:id="rId3" imgW="8766808" imgH="5572227" progId="Excel.Chart.8">
                  <p:embed/>
                </p:oleObj>
              </mc:Choice>
              <mc:Fallback>
                <p:oleObj name="Chart" r:id="rId3" imgW="8766808" imgH="5572227" progId="Excel.Chart.8">
                  <p:embed/>
                  <p:pic>
                    <p:nvPicPr>
                      <p:cNvPr id="55298" name="Chart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184" y="1864135"/>
                        <a:ext cx="6574631" cy="4174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5"/>
          <a:stretch>
            <a:fillRect/>
          </a:stretch>
        </p:blipFill>
        <p:spPr>
          <a:xfrm>
            <a:off x="1145122" y="845517"/>
            <a:ext cx="6836501" cy="5501670"/>
          </a:xfrm>
          <a:prstGeom prst="rect">
            <a:avLst/>
          </a:prstGeom>
        </p:spPr>
      </p:pic>
    </p:spTree>
    <p:extLst>
      <p:ext uri="{BB962C8B-B14F-4D97-AF65-F5344CB8AC3E}">
        <p14:creationId xmlns:p14="http://schemas.microsoft.com/office/powerpoint/2010/main" val="164027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72" y="1001513"/>
            <a:ext cx="8541327" cy="793750"/>
          </a:xfrm>
        </p:spPr>
        <p:txBody>
          <a:bodyPr/>
          <a:lstStyle/>
          <a:p>
            <a:r>
              <a:rPr lang="en-US" dirty="0"/>
              <a:t>Florida Versus National Averages for Alternate Assessment Participation – 3 Years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9603413"/>
              </p:ext>
            </p:extLst>
          </p:nvPr>
        </p:nvGraphicFramePr>
        <p:xfrm>
          <a:off x="583749" y="1760537"/>
          <a:ext cx="8568964" cy="4753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944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01" y="986955"/>
            <a:ext cx="8478200" cy="793750"/>
          </a:xfrm>
        </p:spPr>
        <p:txBody>
          <a:bodyPr/>
          <a:lstStyle/>
          <a:p>
            <a:r>
              <a:rPr lang="en-US" dirty="0"/>
              <a:t>1% Alternate Assessment Participation Comparison for 2017-2018: Reading</a:t>
            </a:r>
          </a:p>
        </p:txBody>
      </p:sp>
      <p:graphicFrame>
        <p:nvGraphicFramePr>
          <p:cNvPr id="4" name="Content Placeholder 3">
            <a:extLst>
              <a:ext uri="{FF2B5EF4-FFF2-40B4-BE49-F238E27FC236}">
                <a16:creationId xmlns:a16="http://schemas.microsoft.com/office/drawing/2014/main" id="{00000000-0008-0000-2100-000003000000}"/>
              </a:ext>
            </a:extLst>
          </p:cNvPr>
          <p:cNvGraphicFramePr>
            <a:graphicFrameLocks noGrp="1"/>
          </p:cNvGraphicFramePr>
          <p:nvPr>
            <p:ph idx="1"/>
            <p:extLst>
              <p:ext uri="{D42A27DB-BD31-4B8C-83A1-F6EECF244321}">
                <p14:modId xmlns:p14="http://schemas.microsoft.com/office/powerpoint/2010/main" val="3141855934"/>
              </p:ext>
            </p:extLst>
          </p:nvPr>
        </p:nvGraphicFramePr>
        <p:xfrm>
          <a:off x="218209" y="1906588"/>
          <a:ext cx="8707582" cy="4354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93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5"/>
          <p:cNvSpPr>
            <a:spLocks noGrp="1"/>
          </p:cNvSpPr>
          <p:nvPr>
            <p:ph type="body" idx="1"/>
          </p:nvPr>
        </p:nvSpPr>
        <p:spPr>
          <a:xfrm>
            <a:off x="723900" y="1867081"/>
            <a:ext cx="3848100" cy="647700"/>
          </a:xfrm>
          <a:solidFill>
            <a:srgbClr val="00689B"/>
          </a:solidFill>
        </p:spPr>
        <p:txBody>
          <a:bodyPr/>
          <a:lstStyle/>
          <a:p>
            <a:pPr eaLnBrk="1" hangingPunct="1"/>
            <a:r>
              <a:rPr lang="en-US" altLang="en-US" sz="2800" dirty="0">
                <a:solidFill>
                  <a:schemeClr val="bg1"/>
                </a:solidFill>
                <a:latin typeface="+mj-lt"/>
              </a:rPr>
              <a:t>Performance Task</a:t>
            </a:r>
          </a:p>
        </p:txBody>
      </p:sp>
      <p:sp>
        <p:nvSpPr>
          <p:cNvPr id="34819" name="Content Placeholder 6"/>
          <p:cNvSpPr>
            <a:spLocks noGrp="1"/>
          </p:cNvSpPr>
          <p:nvPr>
            <p:ph sz="half" idx="2"/>
          </p:nvPr>
        </p:nvSpPr>
        <p:spPr>
          <a:xfrm>
            <a:off x="645608" y="2607381"/>
            <a:ext cx="3868340" cy="4366369"/>
          </a:xfrm>
        </p:spPr>
        <p:txBody>
          <a:bodyPr/>
          <a:lstStyle/>
          <a:p>
            <a:pPr eaLnBrk="1" hangingPunct="1">
              <a:defRPr/>
            </a:pPr>
            <a:r>
              <a:rPr lang="en-US" altLang="en-US" sz="2000" b="1" dirty="0">
                <a:solidFill>
                  <a:srgbClr val="000000"/>
                </a:solidFill>
              </a:rPr>
              <a:t>Elementary and Middle School, Civics EOC </a:t>
            </a:r>
          </a:p>
          <a:p>
            <a:pPr lvl="1" eaLnBrk="1" hangingPunct="1">
              <a:defRPr/>
            </a:pPr>
            <a:r>
              <a:rPr lang="en-US" altLang="en-US" sz="2000" dirty="0">
                <a:solidFill>
                  <a:srgbClr val="000000"/>
                </a:solidFill>
              </a:rPr>
              <a:t>Materials in Schools: February 15–19, 2021</a:t>
            </a:r>
          </a:p>
          <a:p>
            <a:pPr lvl="1" eaLnBrk="1" hangingPunct="1">
              <a:defRPr/>
            </a:pPr>
            <a:r>
              <a:rPr lang="en-US" altLang="en-US" sz="2000" dirty="0">
                <a:solidFill>
                  <a:srgbClr val="000000"/>
                </a:solidFill>
              </a:rPr>
              <a:t>Testing Window: March 1–April 16, 2021</a:t>
            </a:r>
          </a:p>
          <a:p>
            <a:pPr lvl="1" eaLnBrk="1" hangingPunct="1">
              <a:defRPr/>
            </a:pPr>
            <a:r>
              <a:rPr lang="en-US" altLang="en-US" sz="2000" dirty="0">
                <a:solidFill>
                  <a:srgbClr val="000000"/>
                </a:solidFill>
              </a:rPr>
              <a:t>Return Materials: May 14, 2021</a:t>
            </a:r>
          </a:p>
          <a:p>
            <a:pPr marL="0" indent="0" eaLnBrk="1" hangingPunct="1">
              <a:buNone/>
            </a:pPr>
            <a:endParaRPr lang="en-US" altLang="en-US" dirty="0"/>
          </a:p>
        </p:txBody>
      </p:sp>
      <p:sp>
        <p:nvSpPr>
          <p:cNvPr id="34820" name="Text Placeholder 7"/>
          <p:cNvSpPr>
            <a:spLocks noGrp="1"/>
          </p:cNvSpPr>
          <p:nvPr>
            <p:ph type="body" sz="quarter" idx="3"/>
          </p:nvPr>
        </p:nvSpPr>
        <p:spPr>
          <a:xfrm>
            <a:off x="4684207" y="1843932"/>
            <a:ext cx="3921016" cy="647699"/>
          </a:xfrm>
          <a:solidFill>
            <a:srgbClr val="00689B"/>
          </a:solidFill>
        </p:spPr>
        <p:txBody>
          <a:bodyPr/>
          <a:lstStyle/>
          <a:p>
            <a:pPr eaLnBrk="1" hangingPunct="1"/>
            <a:r>
              <a:rPr lang="en-US" altLang="en-US" sz="2800" dirty="0">
                <a:solidFill>
                  <a:schemeClr val="bg1"/>
                </a:solidFill>
                <a:latin typeface="+mj-lt"/>
              </a:rPr>
              <a:t>Performance Task</a:t>
            </a:r>
          </a:p>
        </p:txBody>
      </p:sp>
      <p:sp>
        <p:nvSpPr>
          <p:cNvPr id="18437" name="Content Placeholder 8"/>
          <p:cNvSpPr>
            <a:spLocks noGrp="1"/>
          </p:cNvSpPr>
          <p:nvPr>
            <p:ph sz="quarter" idx="4"/>
          </p:nvPr>
        </p:nvSpPr>
        <p:spPr>
          <a:xfrm>
            <a:off x="4644916" y="2584231"/>
            <a:ext cx="3887391" cy="4366368"/>
          </a:xfrm>
        </p:spPr>
        <p:txBody>
          <a:bodyPr>
            <a:normAutofit/>
          </a:bodyPr>
          <a:lstStyle/>
          <a:p>
            <a:pPr eaLnBrk="1" hangingPunct="1">
              <a:defRPr/>
            </a:pPr>
            <a:r>
              <a:rPr lang="en-US" altLang="en-US" sz="2000" b="1" dirty="0">
                <a:solidFill>
                  <a:srgbClr val="000000"/>
                </a:solidFill>
              </a:rPr>
              <a:t>High School and EOCs</a:t>
            </a:r>
          </a:p>
          <a:p>
            <a:pPr lvl="1" eaLnBrk="1" hangingPunct="1">
              <a:defRPr/>
            </a:pPr>
            <a:r>
              <a:rPr lang="en-US" altLang="en-US" sz="2000" dirty="0">
                <a:solidFill>
                  <a:srgbClr val="000000"/>
                </a:solidFill>
              </a:rPr>
              <a:t>Materials in Schools: March 8–12 OR March 15–19, 2021</a:t>
            </a:r>
          </a:p>
          <a:p>
            <a:pPr lvl="1" eaLnBrk="1" hangingPunct="1">
              <a:defRPr/>
            </a:pPr>
            <a:r>
              <a:rPr lang="en-US" altLang="en-US" sz="2000" dirty="0">
                <a:solidFill>
                  <a:srgbClr val="000000"/>
                </a:solidFill>
              </a:rPr>
              <a:t>Testing Window: Upon Receipt Through April 30, 2021</a:t>
            </a:r>
          </a:p>
          <a:p>
            <a:pPr lvl="1" eaLnBrk="1" hangingPunct="1">
              <a:defRPr/>
            </a:pPr>
            <a:r>
              <a:rPr lang="en-US" altLang="en-US" sz="2000" dirty="0">
                <a:solidFill>
                  <a:srgbClr val="000000"/>
                </a:solidFill>
              </a:rPr>
              <a:t>Return Materials: May 14, 2021</a:t>
            </a:r>
            <a:endParaRPr lang="en-US" altLang="en-US" sz="2000" dirty="0"/>
          </a:p>
          <a:p>
            <a:pPr eaLnBrk="1" hangingPunct="1">
              <a:defRPr/>
            </a:pPr>
            <a:endParaRPr lang="en-US" altLang="en-US" dirty="0"/>
          </a:p>
        </p:txBody>
      </p:sp>
      <p:sp>
        <p:nvSpPr>
          <p:cNvPr id="8" name="Title 2"/>
          <p:cNvSpPr txBox="1">
            <a:spLocks/>
          </p:cNvSpPr>
          <p:nvPr/>
        </p:nvSpPr>
        <p:spPr>
          <a:xfrm>
            <a:off x="628473" y="830506"/>
            <a:ext cx="7886700" cy="793750"/>
          </a:xfrm>
          <a:prstGeom prst="rect">
            <a:avLst/>
          </a:prstGeom>
        </p:spPr>
        <p:txBody>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r>
              <a:rPr lang="en-US" dirty="0">
                <a:solidFill>
                  <a:srgbClr val="1F1C52"/>
                </a:solidFill>
              </a:rPr>
              <a:t>Important Dates: Performance Task – Spring 2021</a:t>
            </a:r>
          </a:p>
        </p:txBody>
      </p:sp>
    </p:spTree>
    <p:extLst>
      <p:ext uri="{BB962C8B-B14F-4D97-AF65-F5344CB8AC3E}">
        <p14:creationId xmlns:p14="http://schemas.microsoft.com/office/powerpoint/2010/main" val="2164855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2000-000003000000}"/>
              </a:ext>
            </a:extLst>
          </p:cNvPr>
          <p:cNvGraphicFramePr>
            <a:graphicFrameLocks noGrp="1"/>
          </p:cNvGraphicFramePr>
          <p:nvPr>
            <p:ph idx="1"/>
            <p:extLst>
              <p:ext uri="{D42A27DB-BD31-4B8C-83A1-F6EECF244321}">
                <p14:modId xmlns:p14="http://schemas.microsoft.com/office/powerpoint/2010/main" val="778356846"/>
              </p:ext>
            </p:extLst>
          </p:nvPr>
        </p:nvGraphicFramePr>
        <p:xfrm>
          <a:off x="226243" y="1906588"/>
          <a:ext cx="8663233" cy="43545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663375" y="989938"/>
            <a:ext cx="7886700" cy="793750"/>
          </a:xfrm>
        </p:spPr>
        <p:txBody>
          <a:bodyPr/>
          <a:lstStyle/>
          <a:p>
            <a:r>
              <a:rPr lang="en-US" dirty="0"/>
              <a:t>1% Alternate Assessment Participation Comparison for 2017-2018: Math</a:t>
            </a:r>
          </a:p>
        </p:txBody>
      </p:sp>
      <p:cxnSp>
        <p:nvCxnSpPr>
          <p:cNvPr id="6" name="Straight Arrow Connector 5"/>
          <p:cNvCxnSpPr/>
          <p:nvPr/>
        </p:nvCxnSpPr>
        <p:spPr>
          <a:xfrm flipH="1">
            <a:off x="1588416" y="3080207"/>
            <a:ext cx="9427" cy="5656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498863" y="5920033"/>
            <a:ext cx="207390" cy="487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28145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7986" y="559175"/>
            <a:ext cx="7886700" cy="793750"/>
          </a:xfrm>
        </p:spPr>
        <p:txBody>
          <a:bodyPr/>
          <a:lstStyle/>
          <a:p>
            <a:r>
              <a:rPr lang="en-US" dirty="0"/>
              <a:t>Compliance and the 1% AA-AAAS Cap</a:t>
            </a:r>
          </a:p>
        </p:txBody>
      </p:sp>
      <p:sp>
        <p:nvSpPr>
          <p:cNvPr id="3" name="Content Placeholder 2"/>
          <p:cNvSpPr>
            <a:spLocks noGrp="1"/>
          </p:cNvSpPr>
          <p:nvPr>
            <p:ph idx="1"/>
          </p:nvPr>
        </p:nvSpPr>
        <p:spPr>
          <a:xfrm>
            <a:off x="469570" y="1376076"/>
            <a:ext cx="8728363" cy="4885026"/>
          </a:xfrm>
        </p:spPr>
        <p:txBody>
          <a:bodyPr/>
          <a:lstStyle/>
          <a:p>
            <a:r>
              <a:rPr lang="en-US" sz="2200" dirty="0"/>
              <a:t>Per Rule 6A-6.03018, Florida Administrative Code (F.A.C.), and Title 34, Section 300.8, Code of Federal Regulations (C.F.R.), </a:t>
            </a:r>
            <a:r>
              <a:rPr lang="en-US" sz="2200" b="1" dirty="0"/>
              <a:t>students identified with a specific learning disability </a:t>
            </a:r>
            <a:r>
              <a:rPr lang="en-US" sz="2200" dirty="0"/>
              <a:t>may not have a learning problem that is a result of intellectual factors and are </a:t>
            </a:r>
            <a:r>
              <a:rPr lang="en-US" sz="2200" b="1" dirty="0"/>
              <a:t>prohibited from participation </a:t>
            </a:r>
            <a:r>
              <a:rPr lang="en-US" sz="2200" dirty="0"/>
              <a:t>in Florida Standards Access Points instruction and the FSAA. </a:t>
            </a:r>
          </a:p>
          <a:p>
            <a:r>
              <a:rPr lang="en-US" sz="2200" dirty="0"/>
              <a:t>34 C.F.R. § 300.324 requires the periodic review and revision of IEPs, to include ensuring that continued participation in the FSAA is appropriate (e.g., if a student should have perfect scores on the FSAA).</a:t>
            </a:r>
          </a:p>
          <a:p>
            <a:r>
              <a:rPr lang="en-US" sz="2200" dirty="0"/>
              <a:t>Title I of ESEA requires that </a:t>
            </a:r>
            <a:r>
              <a:rPr lang="en-US" sz="2200" b="1" u="sng" dirty="0"/>
              <a:t>only</a:t>
            </a:r>
            <a:r>
              <a:rPr lang="en-US" sz="2200" b="1" dirty="0"/>
              <a:t> </a:t>
            </a:r>
            <a:r>
              <a:rPr lang="en-US" sz="2200" dirty="0"/>
              <a:t>students with the</a:t>
            </a:r>
            <a:r>
              <a:rPr lang="en-US" sz="2200" b="1" dirty="0"/>
              <a:t> </a:t>
            </a:r>
            <a:r>
              <a:rPr lang="en-US" sz="2200" b="1" u="sng" dirty="0"/>
              <a:t>most significant cognitive disabilities</a:t>
            </a:r>
            <a:r>
              <a:rPr lang="en-US" sz="2200" dirty="0"/>
              <a:t> may take an assessment using alternate standards, and 34 C.F.R 300.320 requires that IEPs contain a statement of why the child cannot participate in the regular assessment.</a:t>
            </a:r>
          </a:p>
          <a:p>
            <a:r>
              <a:rPr lang="en-US" sz="2200" dirty="0"/>
              <a:t>Section 1003.5715, Florida Statutes, requires parental permission, multiple documented attempts and no response, or due process for instruction of a student in alternate standards and FSAA participation.</a:t>
            </a:r>
          </a:p>
        </p:txBody>
      </p:sp>
    </p:spTree>
    <p:extLst>
      <p:ext uri="{BB962C8B-B14F-4D97-AF65-F5344CB8AC3E}">
        <p14:creationId xmlns:p14="http://schemas.microsoft.com/office/powerpoint/2010/main" val="302595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75" y="722882"/>
            <a:ext cx="7886700" cy="1072381"/>
          </a:xfrm>
        </p:spPr>
        <p:txBody>
          <a:bodyPr/>
          <a:lstStyle/>
          <a:p>
            <a:r>
              <a:rPr lang="en-US" dirty="0"/>
              <a:t>2020–21 Monitoring for Compliance on FSAA Participation</a:t>
            </a:r>
          </a:p>
        </p:txBody>
      </p:sp>
      <p:sp>
        <p:nvSpPr>
          <p:cNvPr id="3" name="Content Placeholder 2"/>
          <p:cNvSpPr>
            <a:spLocks noGrp="1"/>
          </p:cNvSpPr>
          <p:nvPr>
            <p:ph idx="1"/>
          </p:nvPr>
        </p:nvSpPr>
        <p:spPr>
          <a:xfrm>
            <a:off x="651800" y="1906348"/>
            <a:ext cx="7886700" cy="4354753"/>
          </a:xfrm>
        </p:spPr>
        <p:txBody>
          <a:bodyPr/>
          <a:lstStyle/>
          <a:p>
            <a:r>
              <a:rPr lang="en-US" dirty="0"/>
              <a:t>25 districts have been selected for intensive or moderate participation and will be notified by the end of September. </a:t>
            </a:r>
          </a:p>
          <a:p>
            <a:r>
              <a:rPr lang="en-US" dirty="0"/>
              <a:t>Both district-level and student-level self-assessment and documentation submission will be required as part of this activity.</a:t>
            </a:r>
          </a:p>
          <a:p>
            <a:r>
              <a:rPr lang="en-US" dirty="0"/>
              <a:t>Senior leadership has extended the deadline for this activity to June 1, 2021.</a:t>
            </a:r>
          </a:p>
        </p:txBody>
      </p:sp>
    </p:spTree>
    <p:extLst>
      <p:ext uri="{BB962C8B-B14F-4D97-AF65-F5344CB8AC3E}">
        <p14:creationId xmlns:p14="http://schemas.microsoft.com/office/powerpoint/2010/main" val="1200677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54817" y="829080"/>
            <a:ext cx="9021618" cy="949530"/>
          </a:xfrm>
        </p:spPr>
        <p:txBody>
          <a:bodyPr/>
          <a:lstStyle/>
          <a:p>
            <a:r>
              <a:rPr altLang="en-US" dirty="0"/>
              <a:t>Virtual IDEA Compliance Convening: Monday 9/14/20 (9a.m.–11:30am &amp; 1:30 p.m.</a:t>
            </a:r>
            <a:r>
              <a:rPr lang="en-US" altLang="en-US" dirty="0"/>
              <a:t>–</a:t>
            </a:r>
            <a:r>
              <a:rPr altLang="en-US" dirty="0"/>
              <a:t>4p.m.)</a:t>
            </a:r>
          </a:p>
        </p:txBody>
      </p:sp>
      <p:sp>
        <p:nvSpPr>
          <p:cNvPr id="34819" name="Content Placeholder 2"/>
          <p:cNvSpPr>
            <a:spLocks noGrp="1"/>
          </p:cNvSpPr>
          <p:nvPr>
            <p:ph idx="1"/>
          </p:nvPr>
        </p:nvSpPr>
        <p:spPr>
          <a:xfrm>
            <a:off x="674950" y="2086172"/>
            <a:ext cx="7886700" cy="4354512"/>
          </a:xfrm>
        </p:spPr>
        <p:txBody>
          <a:bodyPr/>
          <a:lstStyle/>
          <a:p>
            <a:r>
              <a:rPr lang="en-US" altLang="en-US" dirty="0"/>
              <a:t>Register in advance for this meeting:</a:t>
            </a:r>
          </a:p>
          <a:p>
            <a:pPr lvl="1"/>
            <a:r>
              <a:rPr lang="en-US" altLang="en-US" u="sng" dirty="0">
                <a:hlinkClick r:id="rId2"/>
              </a:rPr>
              <a:t>https://zoom.us/meeting/register/tJEldOmqrTMuGtKu79AbVR8wxu-uDjFYuqvH</a:t>
            </a:r>
            <a:r>
              <a:rPr lang="en-US" altLang="en-US" dirty="0"/>
              <a:t>   </a:t>
            </a:r>
          </a:p>
          <a:p>
            <a:r>
              <a:rPr lang="en-US" altLang="en-US" dirty="0"/>
              <a:t>Monitoring for Compliance 2020–21 Updates (including FSAA Participation Monitoring)</a:t>
            </a:r>
          </a:p>
          <a:p>
            <a:r>
              <a:rPr lang="en-US" altLang="en-US" dirty="0"/>
              <a:t>Other compliance topics include evaluation and transition compliance; and requirements for districts related to state complaints, mediation, and due process. </a:t>
            </a:r>
          </a:p>
          <a:p>
            <a:pPr lvl="1"/>
            <a:endParaRPr lang="en-US" altLang="en-US" dirty="0"/>
          </a:p>
        </p:txBody>
      </p:sp>
    </p:spTree>
    <p:extLst>
      <p:ext uri="{BB962C8B-B14F-4D97-AF65-F5344CB8AC3E}">
        <p14:creationId xmlns:p14="http://schemas.microsoft.com/office/powerpoint/2010/main" val="1653576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4"/>
          <p:cNvSpPr>
            <a:spLocks noGrp="1"/>
          </p:cNvSpPr>
          <p:nvPr>
            <p:ph type="title"/>
          </p:nvPr>
        </p:nvSpPr>
        <p:spPr>
          <a:xfrm>
            <a:off x="1044465" y="4888375"/>
            <a:ext cx="7055069" cy="762000"/>
          </a:xfrm>
        </p:spPr>
        <p:txBody>
          <a:bodyPr/>
          <a:lstStyle/>
          <a:p>
            <a:pPr algn="ctr" eaLnBrk="1" hangingPunct="1"/>
            <a:r>
              <a:rPr lang="en-US" altLang="en-US" dirty="0">
                <a:ln>
                  <a:noFill/>
                </a:ln>
                <a:solidFill>
                  <a:srgbClr val="1F1C52"/>
                </a:solidFill>
                <a:latin typeface="+mn-lt"/>
                <a:cs typeface="Arial" charset="0"/>
              </a:rPr>
              <a:t>FSAA Service Center</a:t>
            </a:r>
          </a:p>
        </p:txBody>
      </p:sp>
      <p:pic>
        <p:nvPicPr>
          <p:cNvPr id="101379" name="Picture 2" descr="C:\Users\Angela.Nathaniel\AppData\Local\Microsoft\Windows\Temporary Internet Files\Content.IE5\A7O8QP3G\Customer-service_-eam[1].jp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2010102" y="915549"/>
            <a:ext cx="5123793" cy="3881274"/>
          </a:xfrm>
          <a:noFill/>
        </p:spPr>
      </p:pic>
    </p:spTree>
    <p:extLst>
      <p:ext uri="{BB962C8B-B14F-4D97-AF65-F5344CB8AC3E}">
        <p14:creationId xmlns:p14="http://schemas.microsoft.com/office/powerpoint/2010/main" val="108408288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3"/>
          <p:cNvSpPr>
            <a:spLocks noGrp="1"/>
          </p:cNvSpPr>
          <p:nvPr>
            <p:ph type="title"/>
          </p:nvPr>
        </p:nvSpPr>
        <p:spPr>
          <a:xfrm>
            <a:off x="651800" y="550096"/>
            <a:ext cx="7886700" cy="793750"/>
          </a:xfrm>
          <a:solidFill>
            <a:schemeClr val="bg1"/>
          </a:solidFill>
        </p:spPr>
        <p:txBody>
          <a:bodyPr/>
          <a:lstStyle/>
          <a:p>
            <a:pPr eaLnBrk="1" hangingPunct="1"/>
            <a:r>
              <a:rPr lang="en-US" altLang="en-US" dirty="0">
                <a:latin typeface="+mn-lt"/>
                <a:cs typeface="Arial" charset="0"/>
              </a:rPr>
              <a:t>Contact Information</a:t>
            </a:r>
          </a:p>
        </p:txBody>
      </p:sp>
      <p:sp>
        <p:nvSpPr>
          <p:cNvPr id="116738" name="Content Placeholder 2"/>
          <p:cNvSpPr>
            <a:spLocks noGrp="1"/>
          </p:cNvSpPr>
          <p:nvPr>
            <p:ph idx="1"/>
          </p:nvPr>
        </p:nvSpPr>
        <p:spPr>
          <a:xfrm>
            <a:off x="674950" y="1906348"/>
            <a:ext cx="7886700" cy="4354753"/>
          </a:xfrm>
        </p:spPr>
        <p:txBody>
          <a:bodyPr/>
          <a:lstStyle/>
          <a:p>
            <a:pPr eaLnBrk="1" hangingPunct="1"/>
            <a:r>
              <a:rPr lang="en-US" altLang="en-US" dirty="0"/>
              <a:t>FSAA Service Center</a:t>
            </a:r>
          </a:p>
          <a:p>
            <a:pPr lvl="1" eaLnBrk="1" hangingPunct="1"/>
            <a:r>
              <a:rPr lang="en-US" altLang="en-US" dirty="0"/>
              <a:t>Monday–Friday 8:00 a.m.–5:00 p.m. (ET)</a:t>
            </a:r>
          </a:p>
          <a:p>
            <a:pPr lvl="2" eaLnBrk="1" hangingPunct="1"/>
            <a:r>
              <a:rPr lang="en-US" altLang="en-US" dirty="0"/>
              <a:t>Extended hours during testing window: 7:00 a.m.–8:30 p.m. (EST)</a:t>
            </a:r>
          </a:p>
          <a:p>
            <a:pPr lvl="1" eaLnBrk="1" hangingPunct="1"/>
            <a:r>
              <a:rPr lang="en-US" altLang="en-US" dirty="0"/>
              <a:t>Phone: 866-239-2149</a:t>
            </a:r>
          </a:p>
          <a:p>
            <a:pPr lvl="1" eaLnBrk="1" hangingPunct="1"/>
            <a:r>
              <a:rPr lang="en-US" altLang="en-US" dirty="0"/>
              <a:t>Fax: 866-283-2197</a:t>
            </a:r>
          </a:p>
          <a:p>
            <a:pPr lvl="1" eaLnBrk="1" hangingPunct="1"/>
            <a:r>
              <a:rPr lang="en-US" altLang="en-US" dirty="0"/>
              <a:t>E-mail: </a:t>
            </a:r>
            <a:r>
              <a:rPr lang="en-US" altLang="en-US" dirty="0">
                <a:hlinkClick r:id="rId2"/>
              </a:rPr>
              <a:t>FSAAServiceCenter@Cognia.org</a:t>
            </a:r>
            <a:endParaRPr lang="en-US" altLang="en-US" dirty="0"/>
          </a:p>
        </p:txBody>
      </p:sp>
    </p:spTree>
    <p:extLst>
      <p:ext uri="{BB962C8B-B14F-4D97-AF65-F5344CB8AC3E}">
        <p14:creationId xmlns:p14="http://schemas.microsoft.com/office/powerpoint/2010/main" val="166193381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3"/>
          <p:cNvSpPr>
            <a:spLocks noGrp="1"/>
          </p:cNvSpPr>
          <p:nvPr>
            <p:ph type="title"/>
          </p:nvPr>
        </p:nvSpPr>
        <p:spPr>
          <a:xfrm>
            <a:off x="651800" y="538524"/>
            <a:ext cx="7886700" cy="793750"/>
          </a:xfrm>
          <a:solidFill>
            <a:schemeClr val="bg1"/>
          </a:solidFill>
        </p:spPr>
        <p:txBody>
          <a:bodyPr/>
          <a:lstStyle/>
          <a:p>
            <a:pPr eaLnBrk="1" hangingPunct="1"/>
            <a:r>
              <a:rPr lang="en-US" altLang="en-US" dirty="0">
                <a:latin typeface="+mn-lt"/>
                <a:cs typeface="Arial" charset="0"/>
              </a:rPr>
              <a:t>Contact Information</a:t>
            </a:r>
          </a:p>
        </p:txBody>
      </p:sp>
      <p:sp>
        <p:nvSpPr>
          <p:cNvPr id="6" name="Content Placeholder 2"/>
          <p:cNvSpPr>
            <a:spLocks noGrp="1"/>
          </p:cNvSpPr>
          <p:nvPr>
            <p:ph idx="1"/>
          </p:nvPr>
        </p:nvSpPr>
        <p:spPr>
          <a:xfrm>
            <a:off x="663375" y="1906348"/>
            <a:ext cx="7886700" cy="4354753"/>
          </a:xfrm>
        </p:spPr>
        <p:txBody>
          <a:bodyPr/>
          <a:lstStyle/>
          <a:p>
            <a:pPr eaLnBrk="1" hangingPunct="1">
              <a:defRPr/>
            </a:pPr>
            <a:r>
              <a:rPr lang="en-US" dirty="0"/>
              <a:t>DOE – Policy questions</a:t>
            </a:r>
          </a:p>
          <a:p>
            <a:pPr lvl="1" eaLnBrk="1" hangingPunct="1">
              <a:defRPr/>
            </a:pPr>
            <a:r>
              <a:rPr lang="en-US" dirty="0"/>
              <a:t>Angela Nathaniel, Program Specialist</a:t>
            </a:r>
          </a:p>
          <a:p>
            <a:pPr lvl="2" eaLnBrk="1" hangingPunct="1">
              <a:defRPr/>
            </a:pPr>
            <a:r>
              <a:rPr lang="en-US" dirty="0">
                <a:hlinkClick r:id="rId2"/>
              </a:rPr>
              <a:t>Angela.nathaniel@fldoe.org</a:t>
            </a:r>
            <a:r>
              <a:rPr lang="en-US" dirty="0"/>
              <a:t> – 850-245-0972</a:t>
            </a:r>
            <a:endParaRPr lang="en-US" u="sng" dirty="0">
              <a:hlinkClick r:id="rId3"/>
            </a:endParaRPr>
          </a:p>
          <a:p>
            <a:pPr lvl="1" eaLnBrk="1" hangingPunct="1">
              <a:defRPr/>
            </a:pPr>
            <a:r>
              <a:rPr lang="en-US" dirty="0"/>
              <a:t>Laura Bailey, Project Manager</a:t>
            </a:r>
            <a:endParaRPr lang="en-US" dirty="0">
              <a:hlinkClick r:id="rId3"/>
            </a:endParaRPr>
          </a:p>
          <a:p>
            <a:pPr lvl="2" eaLnBrk="1" hangingPunct="1">
              <a:defRPr/>
            </a:pPr>
            <a:r>
              <a:rPr lang="en-US" dirty="0">
                <a:hlinkClick r:id="rId3"/>
              </a:rPr>
              <a:t>Laura.bailey@fldoe.org</a:t>
            </a:r>
            <a:r>
              <a:rPr lang="en-US" dirty="0"/>
              <a:t> – 850-245-0722</a:t>
            </a:r>
          </a:p>
          <a:p>
            <a:pPr lvl="1" eaLnBrk="1" hangingPunct="1">
              <a:defRPr/>
            </a:pPr>
            <a:r>
              <a:rPr lang="en-US" dirty="0"/>
              <a:t>Fax: 850-245-0771</a:t>
            </a:r>
          </a:p>
          <a:p>
            <a:pPr marL="457200" lvl="1" indent="0" eaLnBrk="1" hangingPunct="1">
              <a:buFont typeface="Wingdings" pitchFamily="2" charset="2"/>
              <a:buNone/>
              <a:defRPr/>
            </a:pPr>
            <a:endParaRPr lang="en-US" dirty="0"/>
          </a:p>
          <a:p>
            <a:pPr lvl="1" eaLnBrk="1" hangingPunct="1">
              <a:defRPr/>
            </a:pPr>
            <a:endParaRPr lang="en-US" dirty="0"/>
          </a:p>
        </p:txBody>
      </p:sp>
    </p:spTree>
    <p:extLst>
      <p:ext uri="{BB962C8B-B14F-4D97-AF65-F5344CB8AC3E}">
        <p14:creationId xmlns:p14="http://schemas.microsoft.com/office/powerpoint/2010/main" val="28233094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800" y="538530"/>
            <a:ext cx="7886700" cy="793750"/>
          </a:xfrm>
          <a:solidFill>
            <a:schemeClr val="bg1"/>
          </a:solidFill>
        </p:spPr>
        <p:txBody>
          <a:bodyPr/>
          <a:lstStyle/>
          <a:p>
            <a:r>
              <a:rPr lang="en-US" dirty="0">
                <a:latin typeface="+mn-lt"/>
              </a:rPr>
              <a:t>Questions?</a:t>
            </a:r>
          </a:p>
        </p:txBody>
      </p:sp>
      <p:pic>
        <p:nvPicPr>
          <p:cNvPr id="4" name="Content Placeholder 3" descr="6 &lt;strong&gt;Questions&lt;/strong&gt; to Ask Before Choosing an LMS - Capterra Blo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992" y="1906588"/>
            <a:ext cx="5806016" cy="4354512"/>
          </a:xfrm>
        </p:spPr>
      </p:pic>
    </p:spTree>
    <p:extLst>
      <p:ext uri="{BB962C8B-B14F-4D97-AF65-F5344CB8AC3E}">
        <p14:creationId xmlns:p14="http://schemas.microsoft.com/office/powerpoint/2010/main" val="450216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5"/>
          <p:cNvSpPr>
            <a:spLocks noGrp="1"/>
          </p:cNvSpPr>
          <p:nvPr>
            <p:ph type="body" idx="1"/>
          </p:nvPr>
        </p:nvSpPr>
        <p:spPr>
          <a:xfrm>
            <a:off x="723899" y="1864713"/>
            <a:ext cx="3848101" cy="647700"/>
          </a:xfrm>
          <a:solidFill>
            <a:srgbClr val="01A98E"/>
          </a:solidFill>
        </p:spPr>
        <p:txBody>
          <a:bodyPr/>
          <a:lstStyle/>
          <a:p>
            <a:pPr eaLnBrk="1" hangingPunct="1"/>
            <a:r>
              <a:rPr lang="en-US" altLang="en-US" sz="2800" dirty="0">
                <a:solidFill>
                  <a:schemeClr val="bg1"/>
                </a:solidFill>
                <a:latin typeface="+mj-lt"/>
              </a:rPr>
              <a:t>Datafolio</a:t>
            </a:r>
          </a:p>
        </p:txBody>
      </p:sp>
      <p:sp>
        <p:nvSpPr>
          <p:cNvPr id="30723" name="Content Placeholder 6"/>
          <p:cNvSpPr>
            <a:spLocks noGrp="1"/>
          </p:cNvSpPr>
          <p:nvPr>
            <p:ph sz="half" idx="2"/>
          </p:nvPr>
        </p:nvSpPr>
        <p:spPr>
          <a:xfrm>
            <a:off x="628651" y="2570288"/>
            <a:ext cx="3868340" cy="4366369"/>
          </a:xfrm>
        </p:spPr>
        <p:txBody>
          <a:bodyPr>
            <a:normAutofit/>
          </a:bodyPr>
          <a:lstStyle/>
          <a:p>
            <a:pPr eaLnBrk="1" hangingPunct="1"/>
            <a:r>
              <a:rPr lang="en-US" altLang="en-US" sz="2000" dirty="0"/>
              <a:t>Assessment View System (AVS) Opens: August 31, 2020</a:t>
            </a:r>
          </a:p>
          <a:p>
            <a:pPr eaLnBrk="1" hangingPunct="1"/>
            <a:r>
              <a:rPr lang="en-US" altLang="en-US" sz="2000" dirty="0"/>
              <a:t>Collection Period #1 (CP #1): August 31–October 9, </a:t>
            </a:r>
            <a:r>
              <a:rPr lang="en-US" altLang="en-US" sz="2000" dirty="0" smtClean="0"/>
              <a:t>2020*</a:t>
            </a:r>
            <a:endParaRPr lang="en-US" altLang="en-US" sz="2000" dirty="0"/>
          </a:p>
          <a:p>
            <a:pPr eaLnBrk="1" hangingPunct="1"/>
            <a:r>
              <a:rPr lang="en-US" altLang="en-US" sz="2000" dirty="0"/>
              <a:t>AVS Upload of CP #1 Evidence: August 31–November 13, 2020</a:t>
            </a:r>
          </a:p>
          <a:p>
            <a:pPr eaLnBrk="1" hangingPunct="1"/>
            <a:r>
              <a:rPr lang="en-US" altLang="en-US" sz="2000" dirty="0"/>
              <a:t>Goal Setting: Upon Completion of CP #1</a:t>
            </a:r>
          </a:p>
          <a:p>
            <a:pPr eaLnBrk="1" hangingPunct="1"/>
            <a:endParaRPr lang="en-US" altLang="en-US" dirty="0"/>
          </a:p>
        </p:txBody>
      </p:sp>
      <p:sp>
        <p:nvSpPr>
          <p:cNvPr id="30724" name="Text Placeholder 7"/>
          <p:cNvSpPr>
            <a:spLocks noGrp="1"/>
          </p:cNvSpPr>
          <p:nvPr>
            <p:ph type="body" sz="quarter" idx="3"/>
          </p:nvPr>
        </p:nvSpPr>
        <p:spPr>
          <a:xfrm>
            <a:off x="4702968" y="1853139"/>
            <a:ext cx="3943350" cy="647699"/>
          </a:xfrm>
          <a:solidFill>
            <a:srgbClr val="01A98E"/>
          </a:solidFill>
        </p:spPr>
        <p:txBody>
          <a:bodyPr/>
          <a:lstStyle/>
          <a:p>
            <a:pPr eaLnBrk="1" hangingPunct="1"/>
            <a:r>
              <a:rPr lang="en-US" altLang="en-US" sz="2800" dirty="0">
                <a:solidFill>
                  <a:schemeClr val="bg1"/>
                </a:solidFill>
                <a:latin typeface="+mj-lt"/>
              </a:rPr>
              <a:t>Datafolio</a:t>
            </a:r>
          </a:p>
        </p:txBody>
      </p:sp>
      <p:sp>
        <p:nvSpPr>
          <p:cNvPr id="30725" name="Content Placeholder 8"/>
          <p:cNvSpPr>
            <a:spLocks noGrp="1"/>
          </p:cNvSpPr>
          <p:nvPr>
            <p:ph sz="quarter" idx="4"/>
          </p:nvPr>
        </p:nvSpPr>
        <p:spPr>
          <a:xfrm>
            <a:off x="4627959" y="2500838"/>
            <a:ext cx="3887391" cy="4366368"/>
          </a:xfrm>
        </p:spPr>
        <p:txBody>
          <a:bodyPr>
            <a:normAutofit/>
          </a:bodyPr>
          <a:lstStyle/>
          <a:p>
            <a:pPr eaLnBrk="1" hangingPunct="1"/>
            <a:r>
              <a:rPr lang="en-US" altLang="en-US" sz="2000" dirty="0">
                <a:solidFill>
                  <a:srgbClr val="000000"/>
                </a:solidFill>
              </a:rPr>
              <a:t>CP #2: November 16–December 18, 2020 </a:t>
            </a:r>
          </a:p>
          <a:p>
            <a:pPr eaLnBrk="1" hangingPunct="1"/>
            <a:r>
              <a:rPr lang="en-US" altLang="en-US" sz="2000" dirty="0"/>
              <a:t>CP #2 Evidence Upload: November 16, 2020–March 9, 2021</a:t>
            </a:r>
          </a:p>
          <a:p>
            <a:pPr eaLnBrk="1" hangingPunct="1"/>
            <a:r>
              <a:rPr lang="en-US" altLang="en-US" sz="2000" dirty="0"/>
              <a:t>CP #3: March 1–26, </a:t>
            </a:r>
            <a:r>
              <a:rPr lang="en-US" altLang="en-US" sz="2000" dirty="0" smtClean="0"/>
              <a:t>2021</a:t>
            </a:r>
            <a:endParaRPr lang="en-US" altLang="en-US" sz="2000" dirty="0"/>
          </a:p>
          <a:p>
            <a:pPr eaLnBrk="1" hangingPunct="1"/>
            <a:r>
              <a:rPr lang="en-US" altLang="en-US" sz="2000" dirty="0"/>
              <a:t>CP #3 Evidence Upload: March 1–April 2, </a:t>
            </a:r>
            <a:r>
              <a:rPr lang="en-US" altLang="en-US" sz="2000" dirty="0" smtClean="0"/>
              <a:t>2021</a:t>
            </a:r>
            <a:endParaRPr lang="en-US" altLang="en-US" sz="2000" dirty="0"/>
          </a:p>
          <a:p>
            <a:pPr eaLnBrk="1" hangingPunct="1"/>
            <a:r>
              <a:rPr lang="en-US" altLang="en-US" sz="2000" dirty="0"/>
              <a:t>AVS Closes: April 2, 2021 </a:t>
            </a:r>
            <a:r>
              <a:rPr lang="en-US" altLang="en-US" sz="2000" dirty="0" smtClean="0"/>
              <a:t>at </a:t>
            </a:r>
            <a:r>
              <a:rPr lang="en-US" altLang="en-US" sz="2000" dirty="0"/>
              <a:t>11:59 p.m. (ET)</a:t>
            </a:r>
          </a:p>
        </p:txBody>
      </p:sp>
      <p:sp>
        <p:nvSpPr>
          <p:cNvPr id="8" name="Title 2"/>
          <p:cNvSpPr txBox="1">
            <a:spLocks/>
          </p:cNvSpPr>
          <p:nvPr/>
        </p:nvSpPr>
        <p:spPr>
          <a:xfrm>
            <a:off x="628650" y="851038"/>
            <a:ext cx="7886700" cy="793750"/>
          </a:xfrm>
          <a:prstGeom prst="rect">
            <a:avLst/>
          </a:prstGeom>
        </p:spPr>
        <p:txBody>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r>
              <a:rPr lang="en-US" dirty="0">
                <a:solidFill>
                  <a:srgbClr val="1F1C52"/>
                </a:solidFill>
              </a:rPr>
              <a:t>Important Dates: </a:t>
            </a:r>
            <a:r>
              <a:rPr lang="en-US" dirty="0" err="1">
                <a:solidFill>
                  <a:srgbClr val="1F1C52"/>
                </a:solidFill>
              </a:rPr>
              <a:t>Datafolio</a:t>
            </a:r>
            <a:endParaRPr lang="en-US" dirty="0">
              <a:solidFill>
                <a:srgbClr val="1F1C52"/>
              </a:solidFill>
            </a:endParaRPr>
          </a:p>
        </p:txBody>
      </p:sp>
    </p:spTree>
    <p:extLst>
      <p:ext uri="{BB962C8B-B14F-4D97-AF65-F5344CB8AC3E}">
        <p14:creationId xmlns:p14="http://schemas.microsoft.com/office/powerpoint/2010/main" val="410591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mn-lt"/>
              </a:rPr>
              <a:t>What’s New in 2021</a:t>
            </a:r>
          </a:p>
        </p:txBody>
      </p:sp>
    </p:spTree>
    <p:extLst>
      <p:ext uri="{BB962C8B-B14F-4D97-AF65-F5344CB8AC3E}">
        <p14:creationId xmlns:p14="http://schemas.microsoft.com/office/powerpoint/2010/main" val="150884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225" y="561669"/>
            <a:ext cx="7886700" cy="793750"/>
          </a:xfrm>
        </p:spPr>
        <p:txBody>
          <a:bodyPr/>
          <a:lstStyle/>
          <a:p>
            <a:r>
              <a:rPr lang="en-US" dirty="0">
                <a:latin typeface="+mn-lt"/>
              </a:rPr>
              <a:t>Change to FSAA Online System</a:t>
            </a:r>
          </a:p>
        </p:txBody>
      </p:sp>
      <p:sp>
        <p:nvSpPr>
          <p:cNvPr id="2" name="Content Placeholder 1"/>
          <p:cNvSpPr>
            <a:spLocks noGrp="1"/>
          </p:cNvSpPr>
          <p:nvPr>
            <p:ph idx="1"/>
          </p:nvPr>
        </p:nvSpPr>
        <p:spPr>
          <a:xfrm>
            <a:off x="651800" y="1906348"/>
            <a:ext cx="7886700" cy="4354753"/>
          </a:xfrm>
        </p:spPr>
        <p:txBody>
          <a:bodyPr/>
          <a:lstStyle/>
          <a:p>
            <a:r>
              <a:rPr lang="en-US" dirty="0"/>
              <a:t>If the teacher does not upload the student response template or input student responses, he or she will receive an error message and be allowed to go back and fix it.</a:t>
            </a:r>
          </a:p>
          <a:p>
            <a:endParaRPr lang="en-US" dirty="0"/>
          </a:p>
          <a:p>
            <a:endParaRPr lang="en-US" dirty="0"/>
          </a:p>
        </p:txBody>
      </p:sp>
      <p:pic>
        <p:nvPicPr>
          <p:cNvPr id="5" name="Picture 4"/>
          <p:cNvPicPr>
            <a:picLocks noChangeAspect="1"/>
          </p:cNvPicPr>
          <p:nvPr/>
        </p:nvPicPr>
        <p:blipFill>
          <a:blip r:embed="rId2"/>
          <a:stretch>
            <a:fillRect/>
          </a:stretch>
        </p:blipFill>
        <p:spPr>
          <a:xfrm>
            <a:off x="767791" y="4191000"/>
            <a:ext cx="7585382" cy="1885790"/>
          </a:xfrm>
          <a:prstGeom prst="rect">
            <a:avLst/>
          </a:prstGeom>
        </p:spPr>
      </p:pic>
    </p:spTree>
    <p:extLst>
      <p:ext uri="{BB962C8B-B14F-4D97-AF65-F5344CB8AC3E}">
        <p14:creationId xmlns:p14="http://schemas.microsoft.com/office/powerpoint/2010/main" val="39264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FSAA 2020 Fall Makeup</a:t>
            </a:r>
          </a:p>
        </p:txBody>
      </p:sp>
    </p:spTree>
    <p:extLst>
      <p:ext uri="{BB962C8B-B14F-4D97-AF65-F5344CB8AC3E}">
        <p14:creationId xmlns:p14="http://schemas.microsoft.com/office/powerpoint/2010/main" val="2610066145"/>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CDFA1-7EA9-47A5-83AD-A47A49F85620}">
  <ds:schemaRefs>
    <ds:schemaRef ds:uri="http://schemas.microsoft.com/sharepoint/v3/contenttype/forms"/>
  </ds:schemaRefs>
</ds:datastoreItem>
</file>

<file path=customXml/itemProps2.xml><?xml version="1.0" encoding="utf-8"?>
<ds:datastoreItem xmlns:ds="http://schemas.openxmlformats.org/officeDocument/2006/customXml" ds:itemID="{7F32692C-7A64-4015-9DCF-E3F9587B8DE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c375291-bfca-42fa-8c4a-5ccc0a7430f4"/>
    <ds:schemaRef ds:uri="http://www.w3.org/XML/1998/namespace"/>
    <ds:schemaRef ds:uri="http://purl.org/dc/dcmitype/"/>
  </ds:schemaRefs>
</ds:datastoreItem>
</file>

<file path=customXml/itemProps3.xml><?xml version="1.0" encoding="utf-8"?>
<ds:datastoreItem xmlns:ds="http://schemas.openxmlformats.org/officeDocument/2006/customXml" ds:itemID="{A951FD67-3157-41CD-8561-1C6AA2BE4532}">
  <ds:schemaRefs>
    <ds:schemaRef ds:uri="http://schemas.microsoft.com/sharepoint/events"/>
  </ds:schemaRefs>
</ds:datastoreItem>
</file>

<file path=customXml/itemProps4.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15488</TotalTime>
  <Words>2835</Words>
  <Application>Microsoft Office PowerPoint</Application>
  <PresentationFormat>On-screen Show (4:3)</PresentationFormat>
  <Paragraphs>250</Paragraphs>
  <Slides>58</Slides>
  <Notes>5</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MS PGothic</vt:lpstr>
      <vt:lpstr>Arial</vt:lpstr>
      <vt:lpstr>Calibri</vt:lpstr>
      <vt:lpstr>Calibri Light</vt:lpstr>
      <vt:lpstr>Trebuchet MS</vt:lpstr>
      <vt:lpstr>Wingdings</vt:lpstr>
      <vt:lpstr>FDOE_PPT_template_Standard</vt:lpstr>
      <vt:lpstr>Chart</vt:lpstr>
      <vt:lpstr>DAC/AAC Meeting – FSAA Update</vt:lpstr>
      <vt:lpstr>Agenda</vt:lpstr>
      <vt:lpstr>Important Dates: Performance Task</vt:lpstr>
      <vt:lpstr>PowerPoint Presentation</vt:lpstr>
      <vt:lpstr>PowerPoint Presentation</vt:lpstr>
      <vt:lpstr>PowerPoint Presentation</vt:lpstr>
      <vt:lpstr>What’s New in 2021</vt:lpstr>
      <vt:lpstr>Change to FSAA Online System</vt:lpstr>
      <vt:lpstr>FSAA 2020 Fall Makeup</vt:lpstr>
      <vt:lpstr>Fall Makeup – Request for Materials</vt:lpstr>
      <vt:lpstr>Fall Makeup – Materials</vt:lpstr>
      <vt:lpstr>Fall Makeup – Materials</vt:lpstr>
      <vt:lpstr>Fall Makeup – Materials</vt:lpstr>
      <vt:lpstr>Fall Makeup – Materials</vt:lpstr>
      <vt:lpstr>Fall Makeup – Resources</vt:lpstr>
      <vt:lpstr>Online Management System</vt:lpstr>
      <vt:lpstr>Online Management System</vt:lpstr>
      <vt:lpstr>Online Management System</vt:lpstr>
      <vt:lpstr>Online Management System</vt:lpstr>
      <vt:lpstr>Online Management System</vt:lpstr>
      <vt:lpstr>Test Security</vt:lpstr>
      <vt:lpstr>Test Security</vt:lpstr>
      <vt:lpstr>Test Security</vt:lpstr>
      <vt:lpstr>Test Security</vt:lpstr>
      <vt:lpstr>Test Security</vt:lpstr>
      <vt:lpstr>Test Security</vt:lpstr>
      <vt:lpstr>Test Security</vt:lpstr>
      <vt:lpstr>Block Scheduling</vt:lpstr>
      <vt:lpstr>Block Scheduling</vt:lpstr>
      <vt:lpstr>Frequently Asked Questions</vt:lpstr>
      <vt:lpstr>2020 FSAA FAQ</vt:lpstr>
      <vt:lpstr>2020 FSAA FAQ</vt:lpstr>
      <vt:lpstr>2020 FSAA FAQ</vt:lpstr>
      <vt:lpstr>2020 FSAA FAQ</vt:lpstr>
      <vt:lpstr>2020 FSAA FAQ</vt:lpstr>
      <vt:lpstr>2020 FSAA FAQ</vt:lpstr>
      <vt:lpstr>2020 FSAA FAQ</vt:lpstr>
      <vt:lpstr>2020 FSAA FAQ</vt:lpstr>
      <vt:lpstr>2020 FSAA FAQ</vt:lpstr>
      <vt:lpstr>2020 FSAA FAQ</vt:lpstr>
      <vt:lpstr>FSAA Participation: Monitoring for Compliance </vt:lpstr>
      <vt:lpstr>Participation in Florida Alternate Assessment</vt:lpstr>
      <vt:lpstr>Consequences for Exceeding the Cap</vt:lpstr>
      <vt:lpstr>Alternate Assessment and the 1% Cap </vt:lpstr>
      <vt:lpstr>FSAA Participation Determination</vt:lpstr>
      <vt:lpstr>PowerPoint Presentation</vt:lpstr>
      <vt:lpstr>PowerPoint Presentation</vt:lpstr>
      <vt:lpstr>Florida Versus National Averages for Alternate Assessment Participation – 3 Years</vt:lpstr>
      <vt:lpstr>1% Alternate Assessment Participation Comparison for 2017-2018: Reading</vt:lpstr>
      <vt:lpstr>1% Alternate Assessment Participation Comparison for 2017-2018: Math</vt:lpstr>
      <vt:lpstr>Compliance and the 1% AA-AAAS Cap</vt:lpstr>
      <vt:lpstr>2020–21 Monitoring for Compliance on FSAA Participation</vt:lpstr>
      <vt:lpstr>Virtual IDEA Compliance Convening: Monday 9/14/20 (9a.m.–11:30am &amp; 1:30 p.m.–4p.m.)</vt:lpstr>
      <vt:lpstr>FSAA Service Center</vt:lpstr>
      <vt:lpstr>Contact Information</vt:lpstr>
      <vt:lpstr>Contact Information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Black, Jenny</cp:lastModifiedBy>
  <cp:revision>344</cp:revision>
  <cp:lastPrinted>2017-08-28T11:59:16Z</cp:lastPrinted>
  <dcterms:created xsi:type="dcterms:W3CDTF">2015-06-03T15:39:07Z</dcterms:created>
  <dcterms:modified xsi:type="dcterms:W3CDTF">2020-09-10T21:10:17Z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